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68" r:id="rId3"/>
    <p:sldId id="265" r:id="rId4"/>
    <p:sldId id="274" r:id="rId5"/>
    <p:sldId id="266" r:id="rId6"/>
    <p:sldId id="257" r:id="rId7"/>
    <p:sldId id="258" r:id="rId8"/>
    <p:sldId id="276" r:id="rId9"/>
    <p:sldId id="263" r:id="rId10"/>
    <p:sldId id="275" r:id="rId11"/>
    <p:sldId id="282" r:id="rId12"/>
    <p:sldId id="272" r:id="rId13"/>
    <p:sldId id="262" r:id="rId14"/>
    <p:sldId id="270" r:id="rId15"/>
    <p:sldId id="261" r:id="rId16"/>
    <p:sldId id="278" r:id="rId17"/>
    <p:sldId id="279" r:id="rId18"/>
    <p:sldId id="280" r:id="rId19"/>
    <p:sldId id="273" r:id="rId20"/>
    <p:sldId id="281"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206" autoAdjust="0"/>
  </p:normalViewPr>
  <p:slideViewPr>
    <p:cSldViewPr snapToGrid="0">
      <p:cViewPr varScale="1">
        <p:scale>
          <a:sx n="77" d="100"/>
          <a:sy n="77" d="100"/>
        </p:scale>
        <p:origin x="91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7633" cy="470704"/>
          </a:xfrm>
          <a:prstGeom prst="rect">
            <a:avLst/>
          </a:prstGeom>
        </p:spPr>
        <p:txBody>
          <a:bodyPr vert="horz" lIns="92307" tIns="46153" rIns="92307" bIns="46153" rtlCol="0"/>
          <a:lstStyle>
            <a:lvl1pPr algn="l">
              <a:defRPr sz="1200"/>
            </a:lvl1pPr>
          </a:lstStyle>
          <a:p>
            <a:endParaRPr lang="en-US"/>
          </a:p>
        </p:txBody>
      </p:sp>
      <p:sp>
        <p:nvSpPr>
          <p:cNvPr id="3" name="Date Placeholder 2"/>
          <p:cNvSpPr>
            <a:spLocks noGrp="1"/>
          </p:cNvSpPr>
          <p:nvPr>
            <p:ph type="dt" sz="quarter" idx="1"/>
          </p:nvPr>
        </p:nvSpPr>
        <p:spPr>
          <a:xfrm>
            <a:off x="4023239" y="2"/>
            <a:ext cx="3077633" cy="470704"/>
          </a:xfrm>
          <a:prstGeom prst="rect">
            <a:avLst/>
          </a:prstGeom>
        </p:spPr>
        <p:txBody>
          <a:bodyPr vert="horz" lIns="92307" tIns="46153" rIns="92307" bIns="46153" rtlCol="0"/>
          <a:lstStyle>
            <a:lvl1pPr algn="r">
              <a:defRPr sz="1200"/>
            </a:lvl1pPr>
          </a:lstStyle>
          <a:p>
            <a:fld id="{CE0D7400-BAFD-4214-9DA8-A84A30C8FD98}" type="datetimeFigureOut">
              <a:rPr lang="en-US" smtClean="0"/>
              <a:t>5/9/2018</a:t>
            </a:fld>
            <a:endParaRPr lang="en-US"/>
          </a:p>
        </p:txBody>
      </p:sp>
      <p:sp>
        <p:nvSpPr>
          <p:cNvPr id="4" name="Footer Placeholder 3"/>
          <p:cNvSpPr>
            <a:spLocks noGrp="1"/>
          </p:cNvSpPr>
          <p:nvPr>
            <p:ph type="ftr" sz="quarter" idx="2"/>
          </p:nvPr>
        </p:nvSpPr>
        <p:spPr>
          <a:xfrm>
            <a:off x="1" y="8917771"/>
            <a:ext cx="3077633" cy="470704"/>
          </a:xfrm>
          <a:prstGeom prst="rect">
            <a:avLst/>
          </a:prstGeom>
        </p:spPr>
        <p:txBody>
          <a:bodyPr vert="horz" lIns="92307" tIns="46153" rIns="92307" bIns="46153" rtlCol="0" anchor="b"/>
          <a:lstStyle>
            <a:lvl1pPr algn="l">
              <a:defRPr sz="1200"/>
            </a:lvl1pPr>
          </a:lstStyle>
          <a:p>
            <a:endParaRPr lang="en-US"/>
          </a:p>
        </p:txBody>
      </p:sp>
      <p:sp>
        <p:nvSpPr>
          <p:cNvPr id="5" name="Slide Number Placeholder 4"/>
          <p:cNvSpPr>
            <a:spLocks noGrp="1"/>
          </p:cNvSpPr>
          <p:nvPr>
            <p:ph type="sldNum" sz="quarter" idx="3"/>
          </p:nvPr>
        </p:nvSpPr>
        <p:spPr>
          <a:xfrm>
            <a:off x="4023239" y="8917771"/>
            <a:ext cx="3077633" cy="470704"/>
          </a:xfrm>
          <a:prstGeom prst="rect">
            <a:avLst/>
          </a:prstGeom>
        </p:spPr>
        <p:txBody>
          <a:bodyPr vert="horz" lIns="92307" tIns="46153" rIns="92307" bIns="46153" rtlCol="0" anchor="b"/>
          <a:lstStyle>
            <a:lvl1pPr algn="r">
              <a:defRPr sz="1200"/>
            </a:lvl1pPr>
          </a:lstStyle>
          <a:p>
            <a:fld id="{AC676A9D-4EE3-4B9B-9B86-C5F6AAF354D5}" type="slidenum">
              <a:rPr lang="en-US" smtClean="0"/>
              <a:t>‹#›</a:t>
            </a:fld>
            <a:endParaRPr lang="en-US"/>
          </a:p>
        </p:txBody>
      </p:sp>
    </p:spTree>
    <p:extLst>
      <p:ext uri="{BB962C8B-B14F-4D97-AF65-F5344CB8AC3E}">
        <p14:creationId xmlns:p14="http://schemas.microsoft.com/office/powerpoint/2010/main" val="3664327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71055"/>
          </a:xfrm>
          <a:prstGeom prst="rect">
            <a:avLst/>
          </a:prstGeom>
        </p:spPr>
        <p:txBody>
          <a:bodyPr vert="horz" lIns="94209" tIns="47104" rIns="94209" bIns="47104" rtlCol="0"/>
          <a:lstStyle>
            <a:lvl1pPr algn="l">
              <a:defRPr sz="1200"/>
            </a:lvl1pPr>
          </a:lstStyle>
          <a:p>
            <a:endParaRPr lang="en-US"/>
          </a:p>
        </p:txBody>
      </p:sp>
      <p:sp>
        <p:nvSpPr>
          <p:cNvPr id="3" name="Date Placeholder 2"/>
          <p:cNvSpPr>
            <a:spLocks noGrp="1"/>
          </p:cNvSpPr>
          <p:nvPr>
            <p:ph type="dt" idx="1"/>
          </p:nvPr>
        </p:nvSpPr>
        <p:spPr>
          <a:xfrm>
            <a:off x="4023095" y="1"/>
            <a:ext cx="3077739" cy="471055"/>
          </a:xfrm>
          <a:prstGeom prst="rect">
            <a:avLst/>
          </a:prstGeom>
        </p:spPr>
        <p:txBody>
          <a:bodyPr vert="horz" lIns="94209" tIns="47104" rIns="94209" bIns="47104" rtlCol="0"/>
          <a:lstStyle>
            <a:lvl1pPr algn="r">
              <a:defRPr sz="1200"/>
            </a:lvl1pPr>
          </a:lstStyle>
          <a:p>
            <a:fld id="{F0E314E4-F1AC-40B0-97DE-80EC28EDC46F}" type="datetimeFigureOut">
              <a:rPr lang="en-US" smtClean="0"/>
              <a:t>5/9/2018</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09" tIns="47104" rIns="94209" bIns="47104" rtlCol="0" anchor="ctr"/>
          <a:lstStyle/>
          <a:p>
            <a:endParaRPr lang="en-US"/>
          </a:p>
        </p:txBody>
      </p:sp>
      <p:sp>
        <p:nvSpPr>
          <p:cNvPr id="5" name="Notes Placeholder 4"/>
          <p:cNvSpPr>
            <a:spLocks noGrp="1"/>
          </p:cNvSpPr>
          <p:nvPr>
            <p:ph type="body" sz="quarter" idx="3"/>
          </p:nvPr>
        </p:nvSpPr>
        <p:spPr>
          <a:xfrm>
            <a:off x="710248" y="4518203"/>
            <a:ext cx="5681980" cy="3696712"/>
          </a:xfrm>
          <a:prstGeom prst="rect">
            <a:avLst/>
          </a:prstGeom>
        </p:spPr>
        <p:txBody>
          <a:bodyPr vert="horz" lIns="94209" tIns="47104" rIns="94209" bIns="4710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4"/>
            <a:ext cx="3077739" cy="471054"/>
          </a:xfrm>
          <a:prstGeom prst="rect">
            <a:avLst/>
          </a:prstGeom>
        </p:spPr>
        <p:txBody>
          <a:bodyPr vert="horz" lIns="94209" tIns="47104" rIns="94209" bIns="47104" rtlCol="0" anchor="b"/>
          <a:lstStyle>
            <a:lvl1pPr algn="l">
              <a:defRPr sz="1200"/>
            </a:lvl1pPr>
          </a:lstStyle>
          <a:p>
            <a:endParaRPr lang="en-US"/>
          </a:p>
        </p:txBody>
      </p:sp>
      <p:sp>
        <p:nvSpPr>
          <p:cNvPr id="7" name="Slide Number Placeholder 6"/>
          <p:cNvSpPr>
            <a:spLocks noGrp="1"/>
          </p:cNvSpPr>
          <p:nvPr>
            <p:ph type="sldNum" sz="quarter" idx="5"/>
          </p:nvPr>
        </p:nvSpPr>
        <p:spPr>
          <a:xfrm>
            <a:off x="4023095" y="8917424"/>
            <a:ext cx="3077739" cy="471054"/>
          </a:xfrm>
          <a:prstGeom prst="rect">
            <a:avLst/>
          </a:prstGeom>
        </p:spPr>
        <p:txBody>
          <a:bodyPr vert="horz" lIns="94209" tIns="47104" rIns="94209" bIns="47104" rtlCol="0" anchor="b"/>
          <a:lstStyle>
            <a:lvl1pPr algn="r">
              <a:defRPr sz="1200"/>
            </a:lvl1pPr>
          </a:lstStyle>
          <a:p>
            <a:fld id="{761F28DE-D018-40DA-BFB9-5AD86623D838}" type="slidenum">
              <a:rPr lang="en-US" smtClean="0"/>
              <a:t>‹#›</a:t>
            </a:fld>
            <a:endParaRPr lang="en-US"/>
          </a:p>
        </p:txBody>
      </p:sp>
    </p:spTree>
    <p:extLst>
      <p:ext uri="{BB962C8B-B14F-4D97-AF65-F5344CB8AC3E}">
        <p14:creationId xmlns:p14="http://schemas.microsoft.com/office/powerpoint/2010/main" val="3369134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1F28DE-D018-40DA-BFB9-5AD86623D838}" type="slidenum">
              <a:rPr lang="en-US" smtClean="0"/>
              <a:t>1</a:t>
            </a:fld>
            <a:endParaRPr lang="en-US"/>
          </a:p>
        </p:txBody>
      </p:sp>
    </p:spTree>
    <p:extLst>
      <p:ext uri="{BB962C8B-B14F-4D97-AF65-F5344CB8AC3E}">
        <p14:creationId xmlns:p14="http://schemas.microsoft.com/office/powerpoint/2010/main" val="3120467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1F28DE-D018-40DA-BFB9-5AD86623D838}" type="slidenum">
              <a:rPr lang="en-US" smtClean="0"/>
              <a:t>14</a:t>
            </a:fld>
            <a:endParaRPr lang="en-US"/>
          </a:p>
        </p:txBody>
      </p:sp>
    </p:spTree>
    <p:extLst>
      <p:ext uri="{BB962C8B-B14F-4D97-AF65-F5344CB8AC3E}">
        <p14:creationId xmlns:p14="http://schemas.microsoft.com/office/powerpoint/2010/main" val="1996578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1F28DE-D018-40DA-BFB9-5AD86623D838}" type="slidenum">
              <a:rPr lang="en-US" smtClean="0"/>
              <a:t>15</a:t>
            </a:fld>
            <a:endParaRPr lang="en-US"/>
          </a:p>
        </p:txBody>
      </p:sp>
    </p:spTree>
    <p:extLst>
      <p:ext uri="{BB962C8B-B14F-4D97-AF65-F5344CB8AC3E}">
        <p14:creationId xmlns:p14="http://schemas.microsoft.com/office/powerpoint/2010/main" val="2154025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1F28DE-D018-40DA-BFB9-5AD86623D838}" type="slidenum">
              <a:rPr lang="en-US" smtClean="0"/>
              <a:t>16</a:t>
            </a:fld>
            <a:endParaRPr lang="en-US"/>
          </a:p>
        </p:txBody>
      </p:sp>
    </p:spTree>
    <p:extLst>
      <p:ext uri="{BB962C8B-B14F-4D97-AF65-F5344CB8AC3E}">
        <p14:creationId xmlns:p14="http://schemas.microsoft.com/office/powerpoint/2010/main" val="2390771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1F28DE-D018-40DA-BFB9-5AD86623D838}" type="slidenum">
              <a:rPr lang="en-US" smtClean="0"/>
              <a:t>17</a:t>
            </a:fld>
            <a:endParaRPr lang="en-US"/>
          </a:p>
        </p:txBody>
      </p:sp>
    </p:spTree>
    <p:extLst>
      <p:ext uri="{BB962C8B-B14F-4D97-AF65-F5344CB8AC3E}">
        <p14:creationId xmlns:p14="http://schemas.microsoft.com/office/powerpoint/2010/main" val="3788398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1F28DE-D018-40DA-BFB9-5AD86623D838}" type="slidenum">
              <a:rPr lang="en-US" smtClean="0"/>
              <a:t>19</a:t>
            </a:fld>
            <a:endParaRPr lang="en-US"/>
          </a:p>
        </p:txBody>
      </p:sp>
    </p:spTree>
    <p:extLst>
      <p:ext uri="{BB962C8B-B14F-4D97-AF65-F5344CB8AC3E}">
        <p14:creationId xmlns:p14="http://schemas.microsoft.com/office/powerpoint/2010/main" val="3305604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1F28DE-D018-40DA-BFB9-5AD86623D838}" type="slidenum">
              <a:rPr lang="en-US" smtClean="0"/>
              <a:t>2</a:t>
            </a:fld>
            <a:endParaRPr lang="en-US"/>
          </a:p>
        </p:txBody>
      </p:sp>
    </p:spTree>
    <p:extLst>
      <p:ext uri="{BB962C8B-B14F-4D97-AF65-F5344CB8AC3E}">
        <p14:creationId xmlns:p14="http://schemas.microsoft.com/office/powerpoint/2010/main" val="2938662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1F28DE-D018-40DA-BFB9-5AD86623D838}" type="slidenum">
              <a:rPr lang="en-US" smtClean="0"/>
              <a:t>4</a:t>
            </a:fld>
            <a:endParaRPr lang="en-US"/>
          </a:p>
        </p:txBody>
      </p:sp>
    </p:spTree>
    <p:extLst>
      <p:ext uri="{BB962C8B-B14F-4D97-AF65-F5344CB8AC3E}">
        <p14:creationId xmlns:p14="http://schemas.microsoft.com/office/powerpoint/2010/main" val="399780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083">
              <a:defRPr/>
            </a:pPr>
            <a:endParaRPr lang="en-US" dirty="0"/>
          </a:p>
        </p:txBody>
      </p:sp>
      <p:sp>
        <p:nvSpPr>
          <p:cNvPr id="4" name="Slide Number Placeholder 3"/>
          <p:cNvSpPr>
            <a:spLocks noGrp="1"/>
          </p:cNvSpPr>
          <p:nvPr>
            <p:ph type="sldNum" sz="quarter" idx="10"/>
          </p:nvPr>
        </p:nvSpPr>
        <p:spPr/>
        <p:txBody>
          <a:bodyPr/>
          <a:lstStyle/>
          <a:p>
            <a:fld id="{761F28DE-D018-40DA-BFB9-5AD86623D838}" type="slidenum">
              <a:rPr lang="en-US" smtClean="0"/>
              <a:t>6</a:t>
            </a:fld>
            <a:endParaRPr lang="en-US"/>
          </a:p>
        </p:txBody>
      </p:sp>
    </p:spTree>
    <p:extLst>
      <p:ext uri="{BB962C8B-B14F-4D97-AF65-F5344CB8AC3E}">
        <p14:creationId xmlns:p14="http://schemas.microsoft.com/office/powerpoint/2010/main" val="3326550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1F28DE-D018-40DA-BFB9-5AD86623D838}" type="slidenum">
              <a:rPr lang="en-US" smtClean="0"/>
              <a:t>7</a:t>
            </a:fld>
            <a:endParaRPr lang="en-US"/>
          </a:p>
        </p:txBody>
      </p:sp>
    </p:spTree>
    <p:extLst>
      <p:ext uri="{BB962C8B-B14F-4D97-AF65-F5344CB8AC3E}">
        <p14:creationId xmlns:p14="http://schemas.microsoft.com/office/powerpoint/2010/main" val="2096226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65443" indent="-2944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77604" indent="-235521">
              <a:spcBef>
                <a:spcPct val="30000"/>
              </a:spcBef>
              <a:defRPr sz="1200">
                <a:solidFill>
                  <a:schemeClr val="tx1"/>
                </a:solidFill>
                <a:latin typeface="Arial" panose="020B0604020202020204" pitchFamily="34" charset="0"/>
                <a:ea typeface="ＭＳ Ｐゴシック" panose="020B0600070205080204" pitchFamily="34" charset="-128"/>
              </a:defRPr>
            </a:lvl3pPr>
            <a:lvl4pPr marL="1648644" indent="-235521">
              <a:spcBef>
                <a:spcPct val="30000"/>
              </a:spcBef>
              <a:defRPr sz="1200">
                <a:solidFill>
                  <a:schemeClr val="tx1"/>
                </a:solidFill>
                <a:latin typeface="Arial" panose="020B0604020202020204" pitchFamily="34" charset="0"/>
                <a:ea typeface="ＭＳ Ｐゴシック" panose="020B0600070205080204" pitchFamily="34" charset="-128"/>
              </a:defRPr>
            </a:lvl4pPr>
            <a:lvl5pPr marL="2119686" indent="-235521">
              <a:spcBef>
                <a:spcPct val="30000"/>
              </a:spcBef>
              <a:defRPr sz="1200">
                <a:solidFill>
                  <a:schemeClr val="tx1"/>
                </a:solidFill>
                <a:latin typeface="Arial" panose="020B0604020202020204" pitchFamily="34" charset="0"/>
                <a:ea typeface="ＭＳ Ｐゴシック" panose="020B0600070205080204" pitchFamily="34" charset="-128"/>
              </a:defRPr>
            </a:lvl5pPr>
            <a:lvl6pPr marL="2590727" indent="-23552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61768" indent="-23552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32809" indent="-23552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4003851" indent="-23552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06578A7-FEDC-43A1-A285-387D85DC80C9}" type="slidenum">
              <a:rPr lang="en-US" altLang="en-US" smtClean="0">
                <a:ea typeface="Osaka"/>
                <a:cs typeface="Osaka"/>
              </a:rPr>
              <a:pPr>
                <a:spcBef>
                  <a:spcPct val="0"/>
                </a:spcBef>
              </a:pPr>
              <a:t>8</a:t>
            </a:fld>
            <a:endParaRPr lang="en-US" altLang="en-US" smtClean="0">
              <a:ea typeface="Osaka"/>
              <a:cs typeface="Osaka"/>
            </a:endParaRPr>
          </a:p>
        </p:txBody>
      </p:sp>
    </p:spTree>
    <p:extLst>
      <p:ext uri="{BB962C8B-B14F-4D97-AF65-F5344CB8AC3E}">
        <p14:creationId xmlns:p14="http://schemas.microsoft.com/office/powerpoint/2010/main" val="269899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1F28DE-D018-40DA-BFB9-5AD86623D838}" type="slidenum">
              <a:rPr lang="en-US" smtClean="0"/>
              <a:t>11</a:t>
            </a:fld>
            <a:endParaRPr lang="en-US"/>
          </a:p>
        </p:txBody>
      </p:sp>
    </p:spTree>
    <p:extLst>
      <p:ext uri="{BB962C8B-B14F-4D97-AF65-F5344CB8AC3E}">
        <p14:creationId xmlns:p14="http://schemas.microsoft.com/office/powerpoint/2010/main" val="2104604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1F28DE-D018-40DA-BFB9-5AD86623D838}" type="slidenum">
              <a:rPr lang="en-US" smtClean="0"/>
              <a:t>12</a:t>
            </a:fld>
            <a:endParaRPr lang="en-US"/>
          </a:p>
        </p:txBody>
      </p:sp>
    </p:spTree>
    <p:extLst>
      <p:ext uri="{BB962C8B-B14F-4D97-AF65-F5344CB8AC3E}">
        <p14:creationId xmlns:p14="http://schemas.microsoft.com/office/powerpoint/2010/main" val="1915894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1F28DE-D018-40DA-BFB9-5AD86623D838}" type="slidenum">
              <a:rPr lang="en-US" smtClean="0"/>
              <a:t>13</a:t>
            </a:fld>
            <a:endParaRPr lang="en-US"/>
          </a:p>
        </p:txBody>
      </p:sp>
    </p:spTree>
    <p:extLst>
      <p:ext uri="{BB962C8B-B14F-4D97-AF65-F5344CB8AC3E}">
        <p14:creationId xmlns:p14="http://schemas.microsoft.com/office/powerpoint/2010/main" val="234864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A2F465-F52B-4F1B-A146-20137B7B31EB}"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5DF6B4-B446-41D9-93AB-470005709440}" type="slidenum">
              <a:rPr lang="en-US" smtClean="0"/>
              <a:t>‹#›</a:t>
            </a:fld>
            <a:endParaRPr lang="en-US"/>
          </a:p>
        </p:txBody>
      </p:sp>
    </p:spTree>
    <p:extLst>
      <p:ext uri="{BB962C8B-B14F-4D97-AF65-F5344CB8AC3E}">
        <p14:creationId xmlns:p14="http://schemas.microsoft.com/office/powerpoint/2010/main" val="415171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A2F465-F52B-4F1B-A146-20137B7B31EB}"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5DF6B4-B446-41D9-93AB-470005709440}" type="slidenum">
              <a:rPr lang="en-US" smtClean="0"/>
              <a:t>‹#›</a:t>
            </a:fld>
            <a:endParaRPr lang="en-US"/>
          </a:p>
        </p:txBody>
      </p:sp>
    </p:spTree>
    <p:extLst>
      <p:ext uri="{BB962C8B-B14F-4D97-AF65-F5344CB8AC3E}">
        <p14:creationId xmlns:p14="http://schemas.microsoft.com/office/powerpoint/2010/main" val="811821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A2F465-F52B-4F1B-A146-20137B7B31EB}"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5DF6B4-B446-41D9-93AB-470005709440}"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09699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AA2F465-F52B-4F1B-A146-20137B7B31EB}"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5DF6B4-B446-41D9-93AB-470005709440}" type="slidenum">
              <a:rPr lang="en-US" smtClean="0"/>
              <a:t>‹#›</a:t>
            </a:fld>
            <a:endParaRPr lang="en-US"/>
          </a:p>
        </p:txBody>
      </p:sp>
    </p:spTree>
    <p:extLst>
      <p:ext uri="{BB962C8B-B14F-4D97-AF65-F5344CB8AC3E}">
        <p14:creationId xmlns:p14="http://schemas.microsoft.com/office/powerpoint/2010/main" val="1907955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AA2F465-F52B-4F1B-A146-20137B7B31EB}"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5DF6B4-B446-41D9-93AB-470005709440}"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50078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AA2F465-F52B-4F1B-A146-20137B7B31EB}"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5DF6B4-B446-41D9-93AB-470005709440}" type="slidenum">
              <a:rPr lang="en-US" smtClean="0"/>
              <a:t>‹#›</a:t>
            </a:fld>
            <a:endParaRPr lang="en-US"/>
          </a:p>
        </p:txBody>
      </p:sp>
    </p:spTree>
    <p:extLst>
      <p:ext uri="{BB962C8B-B14F-4D97-AF65-F5344CB8AC3E}">
        <p14:creationId xmlns:p14="http://schemas.microsoft.com/office/powerpoint/2010/main" val="269873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A2F465-F52B-4F1B-A146-20137B7B31EB}"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5DF6B4-B446-41D9-93AB-470005709440}" type="slidenum">
              <a:rPr lang="en-US" smtClean="0"/>
              <a:t>‹#›</a:t>
            </a:fld>
            <a:endParaRPr lang="en-US"/>
          </a:p>
        </p:txBody>
      </p:sp>
    </p:spTree>
    <p:extLst>
      <p:ext uri="{BB962C8B-B14F-4D97-AF65-F5344CB8AC3E}">
        <p14:creationId xmlns:p14="http://schemas.microsoft.com/office/powerpoint/2010/main" val="2415460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A2F465-F52B-4F1B-A146-20137B7B31EB}"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5DF6B4-B446-41D9-93AB-470005709440}" type="slidenum">
              <a:rPr lang="en-US" smtClean="0"/>
              <a:t>‹#›</a:t>
            </a:fld>
            <a:endParaRPr lang="en-US"/>
          </a:p>
        </p:txBody>
      </p:sp>
    </p:spTree>
    <p:extLst>
      <p:ext uri="{BB962C8B-B14F-4D97-AF65-F5344CB8AC3E}">
        <p14:creationId xmlns:p14="http://schemas.microsoft.com/office/powerpoint/2010/main" val="3012849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828800" y="274639"/>
            <a:ext cx="9753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930400" y="6245225"/>
            <a:ext cx="25400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4673600" y="6245225"/>
            <a:ext cx="38608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pPr>
              <a:defRPr/>
            </a:pPr>
            <a:fld id="{206460BE-5235-4693-9FC4-992822B034F4}" type="slidenum">
              <a:rPr lang="en-US" altLang="en-US"/>
              <a:pPr>
                <a:defRPr/>
              </a:pPr>
              <a:t>‹#›</a:t>
            </a:fld>
            <a:endParaRPr lang="en-US" altLang="en-US" dirty="0"/>
          </a:p>
        </p:txBody>
      </p:sp>
    </p:spTree>
    <p:extLst>
      <p:ext uri="{BB962C8B-B14F-4D97-AF65-F5344CB8AC3E}">
        <p14:creationId xmlns:p14="http://schemas.microsoft.com/office/powerpoint/2010/main" val="1673639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A2F465-F52B-4F1B-A146-20137B7B31EB}"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5DF6B4-B446-41D9-93AB-470005709440}" type="slidenum">
              <a:rPr lang="en-US" smtClean="0"/>
              <a:t>‹#›</a:t>
            </a:fld>
            <a:endParaRPr lang="en-US"/>
          </a:p>
        </p:txBody>
      </p:sp>
    </p:spTree>
    <p:extLst>
      <p:ext uri="{BB962C8B-B14F-4D97-AF65-F5344CB8AC3E}">
        <p14:creationId xmlns:p14="http://schemas.microsoft.com/office/powerpoint/2010/main" val="583525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A2F465-F52B-4F1B-A146-20137B7B31EB}"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5DF6B4-B446-41D9-93AB-470005709440}" type="slidenum">
              <a:rPr lang="en-US" smtClean="0"/>
              <a:t>‹#›</a:t>
            </a:fld>
            <a:endParaRPr lang="en-US"/>
          </a:p>
        </p:txBody>
      </p:sp>
    </p:spTree>
    <p:extLst>
      <p:ext uri="{BB962C8B-B14F-4D97-AF65-F5344CB8AC3E}">
        <p14:creationId xmlns:p14="http://schemas.microsoft.com/office/powerpoint/2010/main" val="2626871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A2F465-F52B-4F1B-A146-20137B7B31EB}"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5DF6B4-B446-41D9-93AB-470005709440}" type="slidenum">
              <a:rPr lang="en-US" smtClean="0"/>
              <a:t>‹#›</a:t>
            </a:fld>
            <a:endParaRPr lang="en-US"/>
          </a:p>
        </p:txBody>
      </p:sp>
    </p:spTree>
    <p:extLst>
      <p:ext uri="{BB962C8B-B14F-4D97-AF65-F5344CB8AC3E}">
        <p14:creationId xmlns:p14="http://schemas.microsoft.com/office/powerpoint/2010/main" val="413119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A2F465-F52B-4F1B-A146-20137B7B31EB}"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5DF6B4-B446-41D9-93AB-470005709440}" type="slidenum">
              <a:rPr lang="en-US" smtClean="0"/>
              <a:t>‹#›</a:t>
            </a:fld>
            <a:endParaRPr lang="en-US"/>
          </a:p>
        </p:txBody>
      </p:sp>
    </p:spTree>
    <p:extLst>
      <p:ext uri="{BB962C8B-B14F-4D97-AF65-F5344CB8AC3E}">
        <p14:creationId xmlns:p14="http://schemas.microsoft.com/office/powerpoint/2010/main" val="1187605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A2F465-F52B-4F1B-A146-20137B7B31EB}"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5DF6B4-B446-41D9-93AB-470005709440}" type="slidenum">
              <a:rPr lang="en-US" smtClean="0"/>
              <a:t>‹#›</a:t>
            </a:fld>
            <a:endParaRPr lang="en-US"/>
          </a:p>
        </p:txBody>
      </p:sp>
    </p:spTree>
    <p:extLst>
      <p:ext uri="{BB962C8B-B14F-4D97-AF65-F5344CB8AC3E}">
        <p14:creationId xmlns:p14="http://schemas.microsoft.com/office/powerpoint/2010/main" val="732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2F465-F52B-4F1B-A146-20137B7B31EB}"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5DF6B4-B446-41D9-93AB-470005709440}" type="slidenum">
              <a:rPr lang="en-US" smtClean="0"/>
              <a:t>‹#›</a:t>
            </a:fld>
            <a:endParaRPr lang="en-US"/>
          </a:p>
        </p:txBody>
      </p:sp>
    </p:spTree>
    <p:extLst>
      <p:ext uri="{BB962C8B-B14F-4D97-AF65-F5344CB8AC3E}">
        <p14:creationId xmlns:p14="http://schemas.microsoft.com/office/powerpoint/2010/main" val="109687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A2F465-F52B-4F1B-A146-20137B7B31EB}"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5DF6B4-B446-41D9-93AB-470005709440}" type="slidenum">
              <a:rPr lang="en-US" smtClean="0"/>
              <a:t>‹#›</a:t>
            </a:fld>
            <a:endParaRPr lang="en-US"/>
          </a:p>
        </p:txBody>
      </p:sp>
    </p:spTree>
    <p:extLst>
      <p:ext uri="{BB962C8B-B14F-4D97-AF65-F5344CB8AC3E}">
        <p14:creationId xmlns:p14="http://schemas.microsoft.com/office/powerpoint/2010/main" val="377444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A2F465-F52B-4F1B-A146-20137B7B31EB}"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5DF6B4-B446-41D9-93AB-470005709440}" type="slidenum">
              <a:rPr lang="en-US" smtClean="0"/>
              <a:t>‹#›</a:t>
            </a:fld>
            <a:endParaRPr lang="en-US"/>
          </a:p>
        </p:txBody>
      </p:sp>
    </p:spTree>
    <p:extLst>
      <p:ext uri="{BB962C8B-B14F-4D97-AF65-F5344CB8AC3E}">
        <p14:creationId xmlns:p14="http://schemas.microsoft.com/office/powerpoint/2010/main" val="32174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AA2F465-F52B-4F1B-A146-20137B7B31EB}" type="datetimeFigureOut">
              <a:rPr lang="en-US" smtClean="0"/>
              <a:t>5/9/2018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5DF6B4-B446-41D9-93AB-470005709440}" type="slidenum">
              <a:rPr lang="en-US" smtClean="0"/>
              <a:t>‹#›</a:t>
            </a:fld>
            <a:endParaRPr lang="en-US"/>
          </a:p>
        </p:txBody>
      </p:sp>
    </p:spTree>
    <p:extLst>
      <p:ext uri="{BB962C8B-B14F-4D97-AF65-F5344CB8AC3E}">
        <p14:creationId xmlns:p14="http://schemas.microsoft.com/office/powerpoint/2010/main" val="1613228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T-lRbuy4XtA&amp;index=3&amp;list=PLU9QzmoT6EJdrlZ3UyEwRg6PgksNKd8Ci" TargetMode="External"/><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mailto:ricardop@kean.edu" TargetMode="External"/><Relationship Id="rId3" Type="http://schemas.openxmlformats.org/officeDocument/2006/relationships/hyperlink" Target="https://www.actmindfully.com.au/free_resources" TargetMode="External"/><Relationship Id="rId7" Type="http://schemas.openxmlformats.org/officeDocument/2006/relationships/hyperlink" Target="mailto:amandamaster88@gmail.com" TargetMode="External"/><Relationship Id="rId2" Type="http://schemas.openxmlformats.org/officeDocument/2006/relationships/hyperlink" Target="https://contextualscience.org/clinical_resources" TargetMode="External"/><Relationship Id="rId1" Type="http://schemas.openxmlformats.org/officeDocument/2006/relationships/slideLayout" Target="../slideLayouts/slideLayout2.xml"/><Relationship Id="rId6" Type="http://schemas.openxmlformats.org/officeDocument/2006/relationships/hyperlink" Target="mailto:jlerner@kean.edu" TargetMode="External"/><Relationship Id="rId5" Type="http://schemas.openxmlformats.org/officeDocument/2006/relationships/hyperlink" Target="http://www.drluoma.com/actresources.html" TargetMode="External"/><Relationship Id="rId4" Type="http://schemas.openxmlformats.org/officeDocument/2006/relationships/hyperlink" Target="https://mindfulwaythroughanxiety.com/resource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0213" y="2571784"/>
            <a:ext cx="9144000" cy="2387600"/>
          </a:xfrm>
        </p:spPr>
        <p:txBody>
          <a:bodyPr>
            <a:normAutofit fontScale="90000"/>
          </a:bodyPr>
          <a:lstStyle/>
          <a:p>
            <a:r>
              <a:rPr lang="en-US" sz="4400" b="1" dirty="0"/>
              <a:t>Fostering </a:t>
            </a:r>
            <a:r>
              <a:rPr lang="en-US" sz="4400" b="1" dirty="0" smtClean="0"/>
              <a:t>psychological </a:t>
            </a:r>
            <a:r>
              <a:rPr lang="en-US" sz="4400" b="1" dirty="0"/>
              <a:t>f</a:t>
            </a:r>
            <a:r>
              <a:rPr lang="en-US" sz="4400" b="1" dirty="0" smtClean="0"/>
              <a:t>lexibility </a:t>
            </a:r>
            <a:r>
              <a:rPr lang="en-US" sz="4400" b="1" dirty="0"/>
              <a:t/>
            </a:r>
            <a:br>
              <a:rPr lang="en-US" sz="4400" b="1" dirty="0"/>
            </a:br>
            <a:r>
              <a:rPr lang="en-US" sz="4400" b="1" dirty="0"/>
              <a:t>and n</a:t>
            </a:r>
            <a:r>
              <a:rPr lang="en-US" sz="4400" b="1" dirty="0" smtClean="0"/>
              <a:t>urturing communities</a:t>
            </a:r>
            <a:r>
              <a:rPr lang="en-US" sz="4400" dirty="0"/>
              <a:t/>
            </a:r>
            <a:br>
              <a:rPr lang="en-US" sz="4400" dirty="0"/>
            </a:br>
            <a:r>
              <a:rPr lang="en-US" sz="4400" b="1" dirty="0" smtClean="0"/>
              <a:t>through acceptance </a:t>
            </a:r>
            <a:r>
              <a:rPr lang="en-US" sz="4400" b="1" dirty="0"/>
              <a:t>and </a:t>
            </a:r>
            <a:r>
              <a:rPr lang="en-US" sz="4400" b="1" dirty="0" smtClean="0"/>
              <a:t>mindfulness-based </a:t>
            </a:r>
            <a:r>
              <a:rPr lang="en-US" sz="4400" b="1" dirty="0"/>
              <a:t>a</a:t>
            </a:r>
            <a:r>
              <a:rPr lang="en-US" sz="4400" b="1" dirty="0" smtClean="0"/>
              <a:t>pproaches</a:t>
            </a:r>
            <a:r>
              <a:rPr lang="en-US" dirty="0"/>
              <a:t/>
            </a:r>
            <a:br>
              <a:rPr lang="en-US" dirty="0"/>
            </a:br>
            <a:r>
              <a:rPr lang="en-US" b="1" dirty="0"/>
              <a:t> </a:t>
            </a:r>
            <a:r>
              <a:rPr lang="en-US" dirty="0"/>
              <a:t/>
            </a:r>
            <a:br>
              <a:rPr lang="en-US" dirty="0"/>
            </a:br>
            <a:endParaRPr lang="en-US" dirty="0"/>
          </a:p>
        </p:txBody>
      </p:sp>
      <p:sp>
        <p:nvSpPr>
          <p:cNvPr id="3" name="Subtitle 2"/>
          <p:cNvSpPr>
            <a:spLocks noGrp="1"/>
          </p:cNvSpPr>
          <p:nvPr>
            <p:ph type="subTitle" idx="1"/>
          </p:nvPr>
        </p:nvSpPr>
        <p:spPr>
          <a:xfrm>
            <a:off x="2201693" y="4131503"/>
            <a:ext cx="9144000" cy="1981914"/>
          </a:xfrm>
        </p:spPr>
        <p:txBody>
          <a:bodyPr>
            <a:normAutofit fontScale="85000" lnSpcReduction="20000"/>
          </a:bodyPr>
          <a:lstStyle/>
          <a:p>
            <a:r>
              <a:rPr lang="en-US" sz="2300" dirty="0"/>
              <a:t>Jennifer Block-Lerner, Ph.D.</a:t>
            </a:r>
            <a:br>
              <a:rPr lang="en-US" sz="2300" dirty="0"/>
            </a:br>
            <a:r>
              <a:rPr lang="en-US" sz="2300" dirty="0"/>
              <a:t>Amanda Aster, </a:t>
            </a:r>
            <a:r>
              <a:rPr lang="en-US" sz="2300" dirty="0" err="1"/>
              <a:t>Psy.D</a:t>
            </a:r>
            <a:r>
              <a:rPr lang="en-US" sz="2300" dirty="0"/>
              <a:t>.</a:t>
            </a:r>
            <a:br>
              <a:rPr lang="en-US" sz="2300" dirty="0"/>
            </a:br>
            <a:r>
              <a:rPr lang="en-US" sz="2300" dirty="0"/>
              <a:t>Paola Ricardo, B.A</a:t>
            </a:r>
            <a:r>
              <a:rPr lang="en-US" sz="2300" dirty="0" smtClean="0"/>
              <a:t>.</a:t>
            </a:r>
          </a:p>
          <a:p>
            <a:endParaRPr lang="en-US" sz="2000" dirty="0"/>
          </a:p>
          <a:p>
            <a:r>
              <a:rPr lang="en-US" sz="2000" dirty="0" smtClean="0"/>
              <a:t>Morris County Psychological Association</a:t>
            </a:r>
          </a:p>
          <a:p>
            <a:r>
              <a:rPr lang="en-US" sz="2000" dirty="0" smtClean="0"/>
              <a:t>May 9, 2018</a:t>
            </a:r>
            <a:endParaRPr lang="en-US" sz="2000" dirty="0"/>
          </a:p>
        </p:txBody>
      </p:sp>
    </p:spTree>
    <p:extLst>
      <p:ext uri="{BB962C8B-B14F-4D97-AF65-F5344CB8AC3E}">
        <p14:creationId xmlns:p14="http://schemas.microsoft.com/office/powerpoint/2010/main" val="827085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443" y="624110"/>
            <a:ext cx="10058399" cy="1280890"/>
          </a:xfrm>
        </p:spPr>
        <p:txBody>
          <a:bodyPr>
            <a:normAutofit fontScale="90000"/>
          </a:bodyPr>
          <a:lstStyle/>
          <a:p>
            <a:r>
              <a:rPr lang="en-US" sz="4000" b="1" i="1" dirty="0" smtClean="0">
                <a:solidFill>
                  <a:schemeClr val="tx1"/>
                </a:solidFill>
              </a:rPr>
              <a:t>Ways of holding our emotional experiences</a:t>
            </a:r>
            <a:endParaRPr lang="en-US" sz="4000" b="1" i="1" dirty="0">
              <a:solidFill>
                <a:schemeClr val="tx1"/>
              </a:solidFill>
            </a:endParaRPr>
          </a:p>
        </p:txBody>
      </p:sp>
      <p:pic>
        <p:nvPicPr>
          <p:cNvPr id="1024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322843" y="2089864"/>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7855044" y="3174037"/>
            <a:ext cx="300990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2694" y="1690688"/>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4611" y="3696433"/>
            <a:ext cx="2059008" cy="2906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7678" y="4401499"/>
            <a:ext cx="3064118" cy="203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0219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0213"/>
          </a:xfrm>
        </p:spPr>
        <p:txBody>
          <a:bodyPr>
            <a:normAutofit/>
          </a:bodyPr>
          <a:lstStyle/>
          <a:p>
            <a:r>
              <a:rPr lang="en-US" sz="3200" b="1" dirty="0" err="1"/>
              <a:t>Hexaflex</a:t>
            </a:r>
            <a:r>
              <a:rPr lang="en-US" sz="3200" b="1" dirty="0"/>
              <a:t> model of psychological flexibility</a:t>
            </a:r>
          </a:p>
        </p:txBody>
      </p:sp>
      <p:graphicFrame>
        <p:nvGraphicFramePr>
          <p:cNvPr id="5" name="Object 2"/>
          <p:cNvGraphicFramePr>
            <a:graphicFrameLocks noGrp="1" noChangeAspect="1"/>
          </p:cNvGraphicFramePr>
          <p:nvPr>
            <p:ph idx="1"/>
            <p:extLst/>
          </p:nvPr>
        </p:nvGraphicFramePr>
        <p:xfrm>
          <a:off x="3315590" y="1274323"/>
          <a:ext cx="6026563" cy="5466719"/>
        </p:xfrm>
        <a:graphic>
          <a:graphicData uri="http://schemas.openxmlformats.org/presentationml/2006/ole">
            <mc:AlternateContent xmlns:mc="http://schemas.openxmlformats.org/markup-compatibility/2006">
              <mc:Choice xmlns:v="urn:schemas-microsoft-com:vml" Requires="v">
                <p:oleObj spid="_x0000_s4104" name="CorelDRAW" r:id="rId4" imgW="7553706" imgH="6851091" progId="CorelDraw.Graphic.8">
                  <p:embed/>
                </p:oleObj>
              </mc:Choice>
              <mc:Fallback>
                <p:oleObj name="CorelDRAW" r:id="rId4" imgW="7553706" imgH="6851091" progId="CorelDraw.Graphic.8">
                  <p:embed/>
                  <p:pic>
                    <p:nvPicPr>
                      <p:cNvPr id="5"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5590" y="1274323"/>
                        <a:ext cx="6026563" cy="546671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922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Exploring our values</a:t>
            </a:r>
          </a:p>
        </p:txBody>
      </p:sp>
      <p:sp>
        <p:nvSpPr>
          <p:cNvPr id="3" name="Content Placeholder 2"/>
          <p:cNvSpPr>
            <a:spLocks noGrp="1"/>
          </p:cNvSpPr>
          <p:nvPr>
            <p:ph idx="1"/>
          </p:nvPr>
        </p:nvSpPr>
        <p:spPr>
          <a:xfrm>
            <a:off x="1713984" y="1436954"/>
            <a:ext cx="8915400" cy="3777622"/>
          </a:xfrm>
        </p:spPr>
        <p:txBody>
          <a:bodyPr/>
          <a:lstStyle/>
          <a:p>
            <a:r>
              <a:rPr lang="en-US" sz="2000" i="1" dirty="0"/>
              <a:t>What is important to </a:t>
            </a:r>
            <a:r>
              <a:rPr lang="en-US" sz="2000" i="1" dirty="0" smtClean="0"/>
              <a:t>me?</a:t>
            </a:r>
            <a:endParaRPr lang="en-US" sz="2000" i="1" dirty="0"/>
          </a:p>
          <a:p>
            <a:r>
              <a:rPr lang="en-US" sz="2000" i="1" dirty="0"/>
              <a:t>How do I</a:t>
            </a:r>
            <a:r>
              <a:rPr lang="en-US" sz="2000" i="1" dirty="0" smtClean="0"/>
              <a:t> </a:t>
            </a:r>
            <a:r>
              <a:rPr lang="en-US" sz="2000" i="1" dirty="0"/>
              <a:t>want to engage in </a:t>
            </a:r>
            <a:r>
              <a:rPr lang="en-US" sz="2000" i="1" dirty="0" smtClean="0"/>
              <a:t>my life?</a:t>
            </a:r>
            <a:endParaRPr lang="en-US" sz="2000" i="1" dirty="0"/>
          </a:p>
          <a:p>
            <a:r>
              <a:rPr lang="en-US" sz="2000" dirty="0" smtClean="0">
                <a:hlinkClick r:id="rId3"/>
              </a:rPr>
              <a:t>Dr</a:t>
            </a:r>
            <a:r>
              <a:rPr lang="en-US" sz="2000" dirty="0">
                <a:hlinkClick r:id="rId3"/>
              </a:rPr>
              <a:t>. Russ Harris - Values vs. </a:t>
            </a:r>
            <a:r>
              <a:rPr lang="en-US" sz="2000" dirty="0" smtClean="0">
                <a:hlinkClick r:id="rId3"/>
              </a:rPr>
              <a:t>Goals</a:t>
            </a:r>
            <a:endParaRPr lang="en-US" sz="2000" dirty="0" smtClean="0"/>
          </a:p>
          <a:p>
            <a:r>
              <a:rPr lang="en-US" sz="2000" dirty="0" smtClean="0"/>
              <a:t>Tools </a:t>
            </a:r>
          </a:p>
          <a:p>
            <a:pPr lvl="1"/>
            <a:r>
              <a:rPr lang="en-US" sz="1800" dirty="0" smtClean="0"/>
              <a:t>Big rocks metaphor</a:t>
            </a:r>
          </a:p>
          <a:p>
            <a:pPr lvl="1"/>
            <a:r>
              <a:rPr lang="en-US" sz="1800" dirty="0" smtClean="0"/>
              <a:t>Bullseye</a:t>
            </a:r>
          </a:p>
          <a:p>
            <a:pPr lvl="1"/>
            <a:r>
              <a:rPr lang="en-US" sz="1800" dirty="0" smtClean="0"/>
              <a:t>Perfect average day</a:t>
            </a:r>
          </a:p>
          <a:p>
            <a:pPr lvl="1"/>
            <a:endParaRPr lang="en-US" dirty="0" smtClean="0"/>
          </a:p>
        </p:txBody>
      </p:sp>
      <p:pic>
        <p:nvPicPr>
          <p:cNvPr id="7" name="Picture 6" descr="Image result for values and ac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0176" y="3776204"/>
            <a:ext cx="2680335" cy="2788920"/>
          </a:xfrm>
          <a:prstGeom prst="rect">
            <a:avLst/>
          </a:prstGeom>
          <a:noFill/>
          <a:ln>
            <a:noFill/>
          </a:ln>
        </p:spPr>
      </p:pic>
      <p:pic>
        <p:nvPicPr>
          <p:cNvPr id="4104" name="Picture 8" descr="Image result for values and a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9424" y="1079920"/>
            <a:ext cx="3359888" cy="49121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stretch>
            <a:fillRect/>
          </a:stretch>
        </p:blipFill>
        <p:spPr>
          <a:xfrm>
            <a:off x="1381781" y="4361397"/>
            <a:ext cx="3459482" cy="2203727"/>
          </a:xfrm>
          <a:prstGeom prst="rect">
            <a:avLst/>
          </a:prstGeom>
        </p:spPr>
      </p:pic>
      <p:pic>
        <p:nvPicPr>
          <p:cNvPr id="6" name="Picture 5"/>
          <p:cNvPicPr>
            <a:picLocks noChangeAspect="1"/>
          </p:cNvPicPr>
          <p:nvPr/>
        </p:nvPicPr>
        <p:blipFill>
          <a:blip r:embed="rId7"/>
          <a:stretch>
            <a:fillRect/>
          </a:stretch>
        </p:blipFill>
        <p:spPr>
          <a:xfrm>
            <a:off x="6060466" y="2153188"/>
            <a:ext cx="2438958" cy="1623016"/>
          </a:xfrm>
          <a:prstGeom prst="rect">
            <a:avLst/>
          </a:prstGeom>
        </p:spPr>
      </p:pic>
    </p:spTree>
    <p:extLst>
      <p:ext uri="{BB962C8B-B14F-4D97-AF65-F5344CB8AC3E}">
        <p14:creationId xmlns:p14="http://schemas.microsoft.com/office/powerpoint/2010/main" val="1981936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Nurturing community</a:t>
            </a:r>
          </a:p>
        </p:txBody>
      </p:sp>
      <p:sp>
        <p:nvSpPr>
          <p:cNvPr id="3" name="Content Placeholder 2"/>
          <p:cNvSpPr>
            <a:spLocks noGrp="1"/>
          </p:cNvSpPr>
          <p:nvPr>
            <p:ph idx="1"/>
          </p:nvPr>
        </p:nvSpPr>
        <p:spPr>
          <a:xfrm>
            <a:off x="1967023" y="1809788"/>
            <a:ext cx="9261142" cy="3777622"/>
          </a:xfrm>
        </p:spPr>
        <p:txBody>
          <a:bodyPr>
            <a:normAutofit fontScale="92500" lnSpcReduction="10000"/>
          </a:bodyPr>
          <a:lstStyle/>
          <a:p>
            <a:endParaRPr lang="en-US" sz="2400" dirty="0" smtClean="0"/>
          </a:p>
          <a:p>
            <a:r>
              <a:rPr lang="en-US" sz="2400" dirty="0" smtClean="0"/>
              <a:t>Role of these approaches in cultivating compassionate, positive, nurturing environments in all aspects of society (</a:t>
            </a:r>
            <a:r>
              <a:rPr lang="en-US" sz="2400" dirty="0" err="1" smtClean="0"/>
              <a:t>Biglan</a:t>
            </a:r>
            <a:r>
              <a:rPr lang="en-US" sz="2400" dirty="0" smtClean="0"/>
              <a:t>, 2015) </a:t>
            </a:r>
          </a:p>
          <a:p>
            <a:r>
              <a:rPr lang="en-US" sz="2400" dirty="0" smtClean="0"/>
              <a:t>Individuals </a:t>
            </a:r>
            <a:r>
              <a:rPr lang="en-US" sz="2400" dirty="0"/>
              <a:t>within communities</a:t>
            </a:r>
          </a:p>
          <a:p>
            <a:r>
              <a:rPr lang="en-US" sz="2400" dirty="0" smtClean="0"/>
              <a:t>Higher education-based work</a:t>
            </a:r>
          </a:p>
          <a:p>
            <a:pPr lvl="1"/>
            <a:r>
              <a:rPr lang="en-US" sz="2200" dirty="0" smtClean="0"/>
              <a:t>Curriculum-based workshops</a:t>
            </a:r>
          </a:p>
          <a:p>
            <a:pPr lvl="1"/>
            <a:r>
              <a:rPr lang="en-US" sz="2200" dirty="0" smtClean="0"/>
              <a:t>Drop-in practice sessions</a:t>
            </a:r>
          </a:p>
          <a:p>
            <a:pPr lvl="1"/>
            <a:r>
              <a:rPr lang="en-US" sz="2200" dirty="0" smtClean="0"/>
              <a:t>Work with faculty</a:t>
            </a:r>
          </a:p>
          <a:p>
            <a:pPr lvl="1"/>
            <a:r>
              <a:rPr lang="en-US" sz="2200" dirty="0" smtClean="0"/>
              <a:t>Pathways to PF framework</a:t>
            </a:r>
          </a:p>
          <a:p>
            <a:pPr lvl="1"/>
            <a:endParaRPr lang="en-US" sz="2200" dirty="0"/>
          </a:p>
        </p:txBody>
      </p:sp>
      <p:pic>
        <p:nvPicPr>
          <p:cNvPr id="7170" name="Picture 2" descr="Image result for indra's 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093" y="5103297"/>
            <a:ext cx="2069517" cy="15521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8750594" y="2973025"/>
            <a:ext cx="3339749" cy="1870259"/>
          </a:xfrm>
          <a:prstGeom prst="rect">
            <a:avLst/>
          </a:prstGeom>
        </p:spPr>
      </p:pic>
    </p:spTree>
    <p:extLst>
      <p:ext uri="{BB962C8B-B14F-4D97-AF65-F5344CB8AC3E}">
        <p14:creationId xmlns:p14="http://schemas.microsoft.com/office/powerpoint/2010/main" val="2177979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592925" y="624110"/>
            <a:ext cx="9274820" cy="1280890"/>
          </a:xfrm>
        </p:spPr>
        <p:txBody>
          <a:bodyPr/>
          <a:lstStyle/>
          <a:p>
            <a:pPr eaLnBrk="1" hangingPunct="1"/>
            <a:r>
              <a:rPr lang="en-US" altLang="en-US" b="1" dirty="0"/>
              <a:t>A note on self-as-context or perspective </a:t>
            </a:r>
          </a:p>
        </p:txBody>
      </p:sp>
      <p:sp>
        <p:nvSpPr>
          <p:cNvPr id="97283" name="Rectangle 3"/>
          <p:cNvSpPr>
            <a:spLocks noGrp="1" noChangeArrowheads="1"/>
          </p:cNvSpPr>
          <p:nvPr>
            <p:ph idx="1"/>
          </p:nvPr>
        </p:nvSpPr>
        <p:spPr>
          <a:xfrm>
            <a:off x="1981200" y="2057400"/>
            <a:ext cx="8229600" cy="3429000"/>
          </a:xfrm>
        </p:spPr>
        <p:txBody>
          <a:bodyPr>
            <a:normAutofit/>
          </a:bodyPr>
          <a:lstStyle/>
          <a:p>
            <a:pPr eaLnBrk="1" hangingPunct="1">
              <a:buFontTx/>
              <a:buBlip>
                <a:blip r:embed="rId3"/>
              </a:buBlip>
            </a:pPr>
            <a:r>
              <a:rPr lang="en-US" altLang="en-US" sz="2000" dirty="0" smtClean="0"/>
              <a:t>A </a:t>
            </a:r>
            <a:r>
              <a:rPr lang="en-US" altLang="en-US" sz="2000" dirty="0"/>
              <a:t>sense-of-self that is a </a:t>
            </a:r>
            <a:r>
              <a:rPr lang="en-US" altLang="en-US" sz="2000" b="1" i="1" dirty="0"/>
              <a:t>consistent perspective </a:t>
            </a:r>
            <a:r>
              <a:rPr lang="en-US" altLang="en-US" sz="2000" dirty="0"/>
              <a:t>from which to observe and accept all changing experiences</a:t>
            </a:r>
          </a:p>
          <a:p>
            <a:pPr lvl="1">
              <a:buFontTx/>
              <a:buBlip>
                <a:blip r:embed="rId3"/>
              </a:buBlip>
            </a:pPr>
            <a:r>
              <a:rPr lang="en-US" altLang="en-US" sz="1800" dirty="0" smtClean="0"/>
              <a:t>Chessboard…</a:t>
            </a:r>
          </a:p>
          <a:p>
            <a:pPr lvl="1">
              <a:buFontTx/>
              <a:buBlip>
                <a:blip r:embed="rId3"/>
              </a:buBlip>
            </a:pPr>
            <a:r>
              <a:rPr lang="en-US" altLang="en-US" sz="1800" dirty="0" smtClean="0"/>
              <a:t>Mountain </a:t>
            </a:r>
            <a:r>
              <a:rPr lang="en-US" altLang="en-US" sz="1800" dirty="0"/>
              <a:t>meditation…</a:t>
            </a:r>
          </a:p>
          <a:p>
            <a:pPr lvl="2">
              <a:buFontTx/>
              <a:buBlip>
                <a:blip r:embed="rId3"/>
              </a:buBlip>
            </a:pPr>
            <a:r>
              <a:rPr lang="en-US" altLang="en-US" sz="1600" b="1" dirty="0"/>
              <a:t>Main point: </a:t>
            </a:r>
            <a:r>
              <a:rPr lang="en-US" altLang="en-US" sz="1600" dirty="0"/>
              <a:t>Whatever the weather, or whatever happens on the surface of the mountain – the mountain stands firm, strong, grounded, permanent.  We can be like that mountain, observing thoughts, feelings, sensations, knowing inner stillness.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0353" y="4437318"/>
            <a:ext cx="3033823" cy="2275367"/>
          </a:xfrm>
          <a:prstGeom prst="rect">
            <a:avLst/>
          </a:prstGeom>
        </p:spPr>
      </p:pic>
    </p:spTree>
    <p:extLst>
      <p:ext uri="{BB962C8B-B14F-4D97-AF65-F5344CB8AC3E}">
        <p14:creationId xmlns:p14="http://schemas.microsoft.com/office/powerpoint/2010/main" val="831946038"/>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fade">
                                      <p:cBhvr>
                                        <p:cTn id="7" dur="1000"/>
                                        <p:tgtEl>
                                          <p:spTgt spid="97282"/>
                                        </p:tgtEl>
                                      </p:cBhvr>
                                    </p:animEffect>
                                    <p:anim calcmode="lin" valueType="num">
                                      <p:cBhvr>
                                        <p:cTn id="8" dur="1000" fill="hold"/>
                                        <p:tgtEl>
                                          <p:spTgt spid="97282"/>
                                        </p:tgtEl>
                                        <p:attrNameLst>
                                          <p:attrName>ppt_x</p:attrName>
                                        </p:attrNameLst>
                                      </p:cBhvr>
                                      <p:tavLst>
                                        <p:tav tm="0">
                                          <p:val>
                                            <p:strVal val="#ppt_x"/>
                                          </p:val>
                                        </p:tav>
                                        <p:tav tm="100000">
                                          <p:val>
                                            <p:strVal val="#ppt_x"/>
                                          </p:val>
                                        </p:tav>
                                      </p:tavLst>
                                    </p:anim>
                                    <p:anim calcmode="lin" valueType="num">
                                      <p:cBhvr>
                                        <p:cTn id="9" dur="1000" fill="hold"/>
                                        <p:tgtEl>
                                          <p:spTgt spid="9728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97283">
                                            <p:txEl>
                                              <p:pRg st="0" end="0"/>
                                            </p:txEl>
                                          </p:spTgt>
                                        </p:tgtEl>
                                        <p:attrNameLst>
                                          <p:attrName>style.visibility</p:attrName>
                                        </p:attrNameLst>
                                      </p:cBhvr>
                                      <p:to>
                                        <p:strVal val="visible"/>
                                      </p:to>
                                    </p:set>
                                    <p:animEffect transition="in" filter="circle(in)">
                                      <p:cBhvr>
                                        <p:cTn id="14" dur="2000"/>
                                        <p:tgtEl>
                                          <p:spTgt spid="9728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7283">
                                            <p:txEl>
                                              <p:pRg st="1" end="1"/>
                                            </p:txEl>
                                          </p:spTgt>
                                        </p:tgtEl>
                                        <p:attrNameLst>
                                          <p:attrName>style.visibility</p:attrName>
                                        </p:attrNameLst>
                                      </p:cBhvr>
                                      <p:to>
                                        <p:strVal val="visible"/>
                                      </p:to>
                                    </p:set>
                                    <p:animEffect transition="in" filter="circle(in)">
                                      <p:cBhvr>
                                        <p:cTn id="19" dur="2000"/>
                                        <p:tgtEl>
                                          <p:spTgt spid="97283">
                                            <p:txEl>
                                              <p:pRg st="1" end="1"/>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97283">
                                            <p:txEl>
                                              <p:pRg st="2" end="2"/>
                                            </p:txEl>
                                          </p:spTgt>
                                        </p:tgtEl>
                                        <p:attrNameLst>
                                          <p:attrName>style.visibility</p:attrName>
                                        </p:attrNameLst>
                                      </p:cBhvr>
                                      <p:to>
                                        <p:strVal val="visible"/>
                                      </p:to>
                                    </p:set>
                                    <p:animEffect transition="in" filter="circle(in)">
                                      <p:cBhvr>
                                        <p:cTn id="22" dur="2000"/>
                                        <p:tgtEl>
                                          <p:spTgt spid="97283">
                                            <p:txEl>
                                              <p:pRg st="2" end="2"/>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97283">
                                            <p:txEl>
                                              <p:pRg st="3" end="3"/>
                                            </p:txEl>
                                          </p:spTgt>
                                        </p:tgtEl>
                                        <p:attrNameLst>
                                          <p:attrName>style.visibility</p:attrName>
                                        </p:attrNameLst>
                                      </p:cBhvr>
                                      <p:to>
                                        <p:strVal val="visible"/>
                                      </p:to>
                                    </p:set>
                                    <p:animEffect transition="in" filter="circle(in)">
                                      <p:cBhvr>
                                        <p:cTn id="25" dur="2000"/>
                                        <p:tgtEl>
                                          <p:spTgt spid="972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Relevance of these processes in/to our clinical work </a:t>
            </a:r>
            <a:r>
              <a:rPr lang="en-US" sz="2000" b="1" dirty="0" smtClean="0"/>
              <a:t>(from Wilson &amp; </a:t>
            </a:r>
            <a:r>
              <a:rPr lang="en-US" sz="2000" b="1" dirty="0" err="1" smtClean="0"/>
              <a:t>DuFrene</a:t>
            </a:r>
            <a:r>
              <a:rPr lang="en-US" sz="2000" b="1" dirty="0" smtClean="0"/>
              <a:t>, 2008)</a:t>
            </a:r>
            <a:endParaRPr lang="en-US" sz="2000" b="1" dirty="0"/>
          </a:p>
        </p:txBody>
      </p:sp>
      <p:sp>
        <p:nvSpPr>
          <p:cNvPr id="3" name="Content Placeholder 2"/>
          <p:cNvSpPr>
            <a:spLocks noGrp="1"/>
          </p:cNvSpPr>
          <p:nvPr>
            <p:ph idx="1"/>
          </p:nvPr>
        </p:nvSpPr>
        <p:spPr>
          <a:xfrm>
            <a:off x="2339163" y="2133600"/>
            <a:ext cx="9165449" cy="4416056"/>
          </a:xfrm>
        </p:spPr>
        <p:txBody>
          <a:bodyPr/>
          <a:lstStyle/>
          <a:p>
            <a:r>
              <a:rPr lang="en-US" dirty="0" smtClean="0"/>
              <a:t>Acceptance</a:t>
            </a:r>
          </a:p>
          <a:p>
            <a:pPr lvl="1"/>
            <a:r>
              <a:rPr lang="en-US" dirty="0" smtClean="0"/>
              <a:t>What are the biggest things I avoid in session?</a:t>
            </a:r>
          </a:p>
          <a:p>
            <a:pPr lvl="1"/>
            <a:r>
              <a:rPr lang="en-US" dirty="0" smtClean="0"/>
              <a:t>What behavioral repertoires do I use to keep these hard things away?</a:t>
            </a:r>
          </a:p>
          <a:p>
            <a:pPr lvl="1"/>
            <a:r>
              <a:rPr lang="en-US" dirty="0" smtClean="0"/>
              <a:t>What have the consequences of these choices been?</a:t>
            </a:r>
          </a:p>
          <a:p>
            <a:pPr lvl="1"/>
            <a:endParaRPr lang="en-US" dirty="0"/>
          </a:p>
          <a:p>
            <a:r>
              <a:rPr lang="en-US" dirty="0" err="1" smtClean="0"/>
              <a:t>Defusion</a:t>
            </a:r>
            <a:endParaRPr lang="en-US" dirty="0" smtClean="0"/>
          </a:p>
          <a:p>
            <a:pPr lvl="1"/>
            <a:r>
              <a:rPr lang="en-US" dirty="0" smtClean="0"/>
              <a:t>What thoughts often occur to me in the therapy room?</a:t>
            </a:r>
          </a:p>
          <a:p>
            <a:pPr lvl="1"/>
            <a:r>
              <a:rPr lang="en-US" dirty="0" smtClean="0"/>
              <a:t>What is my client typically doing when these thoughts come up?</a:t>
            </a:r>
          </a:p>
          <a:p>
            <a:pPr lvl="1"/>
            <a:r>
              <a:rPr lang="en-US" dirty="0" smtClean="0"/>
              <a:t>What would it look like if </a:t>
            </a:r>
            <a:r>
              <a:rPr lang="en-US" dirty="0"/>
              <a:t>I</a:t>
            </a:r>
            <a:r>
              <a:rPr lang="en-US" dirty="0" smtClean="0"/>
              <a:t> could have these thoughts and still do what </a:t>
            </a:r>
            <a:r>
              <a:rPr lang="en-US" dirty="0"/>
              <a:t>I</a:t>
            </a:r>
            <a:r>
              <a:rPr lang="en-US" dirty="0" smtClean="0"/>
              <a:t> value in the room?</a:t>
            </a:r>
            <a:endParaRPr lang="en-US" dirty="0"/>
          </a:p>
        </p:txBody>
      </p:sp>
    </p:spTree>
    <p:extLst>
      <p:ext uri="{BB962C8B-B14F-4D97-AF65-F5344CB8AC3E}">
        <p14:creationId xmlns:p14="http://schemas.microsoft.com/office/powerpoint/2010/main" val="1094785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Relevance of these processes in/to our clinical work </a:t>
            </a:r>
            <a:r>
              <a:rPr lang="en-US" sz="2000" b="1" dirty="0" smtClean="0"/>
              <a:t>(from Wilson &amp; </a:t>
            </a:r>
            <a:r>
              <a:rPr lang="en-US" sz="2000" b="1" dirty="0" err="1" smtClean="0"/>
              <a:t>DuFrene</a:t>
            </a:r>
            <a:r>
              <a:rPr lang="en-US" sz="2000" b="1" dirty="0" smtClean="0"/>
              <a:t>, 2008)</a:t>
            </a:r>
            <a:endParaRPr lang="en-US" sz="2000" b="1" dirty="0"/>
          </a:p>
        </p:txBody>
      </p:sp>
      <p:sp>
        <p:nvSpPr>
          <p:cNvPr id="3" name="Content Placeholder 2"/>
          <p:cNvSpPr>
            <a:spLocks noGrp="1"/>
          </p:cNvSpPr>
          <p:nvPr>
            <p:ph idx="1"/>
          </p:nvPr>
        </p:nvSpPr>
        <p:spPr>
          <a:xfrm>
            <a:off x="2339163" y="2133600"/>
            <a:ext cx="9165449" cy="4416056"/>
          </a:xfrm>
        </p:spPr>
        <p:txBody>
          <a:bodyPr/>
          <a:lstStyle/>
          <a:p>
            <a:r>
              <a:rPr lang="en-US" dirty="0" smtClean="0"/>
              <a:t>Self-as-context</a:t>
            </a:r>
          </a:p>
          <a:p>
            <a:pPr lvl="1"/>
            <a:r>
              <a:rPr lang="en-US" dirty="0" smtClean="0"/>
              <a:t>What stories do </a:t>
            </a:r>
            <a:r>
              <a:rPr lang="en-US" dirty="0"/>
              <a:t>I</a:t>
            </a:r>
            <a:r>
              <a:rPr lang="en-US" dirty="0" smtClean="0"/>
              <a:t> tell myself about who I am as </a:t>
            </a:r>
            <a:r>
              <a:rPr lang="en-US" dirty="0"/>
              <a:t>I</a:t>
            </a:r>
            <a:r>
              <a:rPr lang="en-US" dirty="0" smtClean="0"/>
              <a:t> sit in the therapy room?</a:t>
            </a:r>
          </a:p>
          <a:p>
            <a:pPr lvl="1"/>
            <a:r>
              <a:rPr lang="en-US" dirty="0" smtClean="0"/>
              <a:t>How do </a:t>
            </a:r>
            <a:r>
              <a:rPr lang="en-US" dirty="0"/>
              <a:t>I</a:t>
            </a:r>
            <a:r>
              <a:rPr lang="en-US" dirty="0" smtClean="0"/>
              <a:t> think these stories might affect my clients?</a:t>
            </a:r>
          </a:p>
          <a:p>
            <a:pPr lvl="1"/>
            <a:r>
              <a:rPr lang="en-US" dirty="0" smtClean="0"/>
              <a:t>What behaviors do </a:t>
            </a:r>
            <a:r>
              <a:rPr lang="en-US" dirty="0"/>
              <a:t>I</a:t>
            </a:r>
            <a:r>
              <a:rPr lang="en-US" dirty="0" smtClean="0"/>
              <a:t> engage in to reinforce these stories or suppress them?</a:t>
            </a:r>
          </a:p>
          <a:p>
            <a:pPr marL="457200" lvl="1" indent="0">
              <a:buNone/>
            </a:pPr>
            <a:endParaRPr lang="en-US" dirty="0"/>
          </a:p>
          <a:p>
            <a:r>
              <a:rPr lang="en-US" dirty="0" smtClean="0"/>
              <a:t>Contact with the present moment</a:t>
            </a:r>
          </a:p>
          <a:p>
            <a:pPr lvl="1"/>
            <a:r>
              <a:rPr lang="en-US" dirty="0" smtClean="0"/>
              <a:t>At what times do I tend to lose contact with the present in therapy sessions?</a:t>
            </a:r>
          </a:p>
          <a:p>
            <a:pPr lvl="1"/>
            <a:r>
              <a:rPr lang="en-US" dirty="0" smtClean="0"/>
              <a:t>How might these moments affect my clients?</a:t>
            </a:r>
          </a:p>
          <a:p>
            <a:pPr lvl="1"/>
            <a:r>
              <a:rPr lang="en-US" dirty="0" smtClean="0"/>
              <a:t>What it might look like if I could remain in the room during these moments?  How might my presence be of service to my clients?</a:t>
            </a:r>
          </a:p>
        </p:txBody>
      </p:sp>
    </p:spTree>
    <p:extLst>
      <p:ext uri="{BB962C8B-B14F-4D97-AF65-F5344CB8AC3E}">
        <p14:creationId xmlns:p14="http://schemas.microsoft.com/office/powerpoint/2010/main" val="3098324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Relevance of these processes in/to our clinical work </a:t>
            </a:r>
            <a:r>
              <a:rPr lang="en-US" sz="2000" b="1" dirty="0" smtClean="0"/>
              <a:t>(from Wilson &amp; </a:t>
            </a:r>
            <a:r>
              <a:rPr lang="en-US" sz="2000" b="1" dirty="0" err="1" smtClean="0"/>
              <a:t>DuFrene</a:t>
            </a:r>
            <a:r>
              <a:rPr lang="en-US" sz="2000" b="1" dirty="0" smtClean="0"/>
              <a:t>, 2008)</a:t>
            </a:r>
            <a:endParaRPr lang="en-US" sz="2000" b="1" dirty="0"/>
          </a:p>
        </p:txBody>
      </p:sp>
      <p:sp>
        <p:nvSpPr>
          <p:cNvPr id="3" name="Content Placeholder 2"/>
          <p:cNvSpPr>
            <a:spLocks noGrp="1"/>
          </p:cNvSpPr>
          <p:nvPr>
            <p:ph idx="1"/>
          </p:nvPr>
        </p:nvSpPr>
        <p:spPr>
          <a:xfrm>
            <a:off x="2339163" y="2133600"/>
            <a:ext cx="9165449" cy="4416056"/>
          </a:xfrm>
        </p:spPr>
        <p:txBody>
          <a:bodyPr/>
          <a:lstStyle/>
          <a:p>
            <a:r>
              <a:rPr lang="en-US" dirty="0" smtClean="0"/>
              <a:t>Values</a:t>
            </a:r>
          </a:p>
          <a:p>
            <a:pPr lvl="1"/>
            <a:r>
              <a:rPr lang="en-US" dirty="0" smtClean="0"/>
              <a:t>What matters to me as a therapist?</a:t>
            </a:r>
          </a:p>
          <a:p>
            <a:pPr lvl="1"/>
            <a:r>
              <a:rPr lang="en-US" dirty="0" smtClean="0"/>
              <a:t>What comes up for me as I write down those words, as I claim this possibility?</a:t>
            </a:r>
          </a:p>
          <a:p>
            <a:pPr lvl="1"/>
            <a:r>
              <a:rPr lang="en-US" dirty="0" smtClean="0"/>
              <a:t>What might it mean both to me and to my clients if I could act to further this value?</a:t>
            </a:r>
          </a:p>
          <a:p>
            <a:pPr marL="457200" lvl="1" indent="0">
              <a:buNone/>
            </a:pPr>
            <a:endParaRPr lang="en-US" dirty="0"/>
          </a:p>
          <a:p>
            <a:r>
              <a:rPr lang="en-US" dirty="0" smtClean="0"/>
              <a:t>Committed action</a:t>
            </a:r>
          </a:p>
          <a:p>
            <a:pPr lvl="1"/>
            <a:r>
              <a:rPr lang="en-US" dirty="0" smtClean="0"/>
              <a:t>What kinds of actions am I committed to in therapy sessions?</a:t>
            </a:r>
          </a:p>
          <a:p>
            <a:pPr lvl="1"/>
            <a:r>
              <a:rPr lang="en-US" dirty="0" smtClean="0"/>
              <a:t>When do I notice myself turning away from these commitments?</a:t>
            </a:r>
          </a:p>
          <a:p>
            <a:pPr lvl="1"/>
            <a:r>
              <a:rPr lang="en-US" dirty="0" smtClean="0"/>
              <a:t>Can I gently return to them?  What does that look like for me?</a:t>
            </a:r>
          </a:p>
        </p:txBody>
      </p:sp>
    </p:spTree>
    <p:extLst>
      <p:ext uri="{BB962C8B-B14F-4D97-AF65-F5344CB8AC3E}">
        <p14:creationId xmlns:p14="http://schemas.microsoft.com/office/powerpoint/2010/main" val="414667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3436" y="624110"/>
            <a:ext cx="8911687" cy="1280890"/>
          </a:xfrm>
        </p:spPr>
        <p:txBody>
          <a:bodyPr/>
          <a:lstStyle/>
          <a:p>
            <a:r>
              <a:rPr lang="en-US" b="1" dirty="0" smtClean="0"/>
              <a:t>Thank you for sharing this time with us</a:t>
            </a:r>
            <a:endParaRPr lang="en-US" b="1" dirty="0"/>
          </a:p>
        </p:txBody>
      </p:sp>
      <p:sp>
        <p:nvSpPr>
          <p:cNvPr id="3" name="Content Placeholder 2"/>
          <p:cNvSpPr>
            <a:spLocks noGrp="1"/>
          </p:cNvSpPr>
          <p:nvPr>
            <p:ph idx="1"/>
          </p:nvPr>
        </p:nvSpPr>
        <p:spPr>
          <a:xfrm>
            <a:off x="2429723" y="1905000"/>
            <a:ext cx="8915400" cy="3777622"/>
          </a:xfrm>
        </p:spPr>
        <p:txBody>
          <a:bodyPr>
            <a:normAutofit/>
          </a:bodyPr>
          <a:lstStyle/>
          <a:p>
            <a:r>
              <a:rPr lang="en-US" dirty="0" smtClean="0"/>
              <a:t>Select resources</a:t>
            </a:r>
            <a:endParaRPr lang="en-US" dirty="0">
              <a:hlinkClick r:id="rId2"/>
            </a:endParaRPr>
          </a:p>
          <a:p>
            <a:pPr lvl="1"/>
            <a:r>
              <a:rPr lang="en-US" dirty="0" smtClean="0">
                <a:hlinkClick r:id="rId2"/>
              </a:rPr>
              <a:t>https</a:t>
            </a:r>
            <a:r>
              <a:rPr lang="en-US" dirty="0">
                <a:hlinkClick r:id="rId2"/>
              </a:rPr>
              <a:t>://</a:t>
            </a:r>
            <a:r>
              <a:rPr lang="en-US" dirty="0" smtClean="0">
                <a:hlinkClick r:id="rId2"/>
              </a:rPr>
              <a:t>contextualscience.org/clinical_resources</a:t>
            </a:r>
            <a:endParaRPr lang="en-US" dirty="0" smtClean="0"/>
          </a:p>
          <a:p>
            <a:pPr lvl="1"/>
            <a:r>
              <a:rPr lang="en-US" dirty="0">
                <a:hlinkClick r:id="rId3"/>
              </a:rPr>
              <a:t>https://</a:t>
            </a:r>
            <a:r>
              <a:rPr lang="en-US" dirty="0" smtClean="0">
                <a:hlinkClick r:id="rId3"/>
              </a:rPr>
              <a:t>www.actmindfully.com.au/free_resources</a:t>
            </a:r>
            <a:endParaRPr lang="en-US" dirty="0" smtClean="0"/>
          </a:p>
          <a:p>
            <a:pPr lvl="1"/>
            <a:r>
              <a:rPr lang="en-US" dirty="0">
                <a:hlinkClick r:id="rId4"/>
              </a:rPr>
              <a:t>https://mindfulwaythroughanxiety.com/resources</a:t>
            </a:r>
            <a:r>
              <a:rPr lang="en-US" dirty="0" smtClean="0">
                <a:hlinkClick r:id="rId4"/>
              </a:rPr>
              <a:t>/</a:t>
            </a:r>
            <a:endParaRPr lang="en-US" dirty="0" smtClean="0"/>
          </a:p>
          <a:p>
            <a:pPr lvl="1"/>
            <a:r>
              <a:rPr lang="en-US" dirty="0">
                <a:hlinkClick r:id="rId5"/>
              </a:rPr>
              <a:t>http://</a:t>
            </a:r>
            <a:r>
              <a:rPr lang="en-US" dirty="0" smtClean="0">
                <a:hlinkClick r:id="rId5"/>
              </a:rPr>
              <a:t>www.drluoma.com/actresources.html</a:t>
            </a:r>
            <a:endParaRPr lang="en-US" dirty="0" smtClean="0"/>
          </a:p>
          <a:p>
            <a:pPr marL="0" indent="0">
              <a:buNone/>
            </a:pPr>
            <a:endParaRPr lang="en-US" dirty="0"/>
          </a:p>
          <a:p>
            <a:r>
              <a:rPr lang="en-US" dirty="0" smtClean="0"/>
              <a:t>Contact information</a:t>
            </a:r>
          </a:p>
          <a:p>
            <a:pPr lvl="1"/>
            <a:r>
              <a:rPr lang="en-US" dirty="0" smtClean="0"/>
              <a:t>Jennifer </a:t>
            </a:r>
            <a:r>
              <a:rPr lang="en-US" dirty="0"/>
              <a:t>Block Lerner – </a:t>
            </a:r>
            <a:r>
              <a:rPr lang="en-US" dirty="0">
                <a:hlinkClick r:id="rId6"/>
              </a:rPr>
              <a:t>jlerner@kean.edu</a:t>
            </a:r>
            <a:endParaRPr lang="en-US" dirty="0"/>
          </a:p>
          <a:p>
            <a:pPr lvl="1"/>
            <a:r>
              <a:rPr lang="en-US" dirty="0"/>
              <a:t>Amanda Aster - </a:t>
            </a:r>
            <a:r>
              <a:rPr lang="en-US" dirty="0">
                <a:hlinkClick r:id="rId7"/>
              </a:rPr>
              <a:t>amandamaster88@gmail.com</a:t>
            </a:r>
            <a:endParaRPr lang="en-US" dirty="0"/>
          </a:p>
          <a:p>
            <a:pPr lvl="1"/>
            <a:r>
              <a:rPr lang="en-US" dirty="0"/>
              <a:t>Paola Ricardo – </a:t>
            </a:r>
            <a:r>
              <a:rPr lang="en-US" dirty="0">
                <a:hlinkClick r:id="rId8"/>
              </a:rPr>
              <a:t>ricardop@kean.edu</a:t>
            </a:r>
            <a:r>
              <a:rPr lang="en-US" dirty="0"/>
              <a:t> </a:t>
            </a:r>
          </a:p>
          <a:p>
            <a:endParaRPr lang="en-US" dirty="0" smtClean="0"/>
          </a:p>
          <a:p>
            <a:endParaRPr lang="en-US" dirty="0"/>
          </a:p>
        </p:txBody>
      </p:sp>
    </p:spTree>
    <p:extLst>
      <p:ext uri="{BB962C8B-B14F-4D97-AF65-F5344CB8AC3E}">
        <p14:creationId xmlns:p14="http://schemas.microsoft.com/office/powerpoint/2010/main" val="2897765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2653" y="624110"/>
            <a:ext cx="8911687" cy="1280890"/>
          </a:xfrm>
        </p:spPr>
        <p:txBody>
          <a:bodyPr/>
          <a:lstStyle/>
          <a:p>
            <a:r>
              <a:rPr lang="en-US" b="1" dirty="0"/>
              <a:t>Select references</a:t>
            </a:r>
          </a:p>
        </p:txBody>
      </p:sp>
      <p:sp>
        <p:nvSpPr>
          <p:cNvPr id="3" name="Content Placeholder 2"/>
          <p:cNvSpPr>
            <a:spLocks noGrp="1"/>
          </p:cNvSpPr>
          <p:nvPr>
            <p:ph idx="1"/>
          </p:nvPr>
        </p:nvSpPr>
        <p:spPr>
          <a:xfrm>
            <a:off x="2589212" y="1575881"/>
            <a:ext cx="9181256" cy="4912467"/>
          </a:xfrm>
        </p:spPr>
        <p:txBody>
          <a:bodyPr>
            <a:normAutofit fontScale="77500" lnSpcReduction="20000"/>
          </a:bodyPr>
          <a:lstStyle/>
          <a:p>
            <a:r>
              <a:rPr lang="en-US" dirty="0" err="1"/>
              <a:t>Biglan</a:t>
            </a:r>
            <a:r>
              <a:rPr lang="en-US" dirty="0"/>
              <a:t>, A. (2015). </a:t>
            </a:r>
            <a:r>
              <a:rPr lang="en-US" i="1" dirty="0"/>
              <a:t>The nurture effect: How the science of human behavior can improve our lives and the world.</a:t>
            </a:r>
            <a:r>
              <a:rPr lang="en-US" dirty="0"/>
              <a:t> Oakland, CA: New Harbinger.</a:t>
            </a:r>
          </a:p>
          <a:p>
            <a:r>
              <a:rPr lang="en-US" dirty="0" err="1"/>
              <a:t>Biglan</a:t>
            </a:r>
            <a:r>
              <a:rPr lang="en-US" dirty="0"/>
              <a:t>, A., &amp; </a:t>
            </a:r>
            <a:r>
              <a:rPr lang="en-US" dirty="0" err="1"/>
              <a:t>Prinz</a:t>
            </a:r>
            <a:r>
              <a:rPr lang="en-US" dirty="0"/>
              <a:t>, R. (2017). Progress in nurturing human well-being. </a:t>
            </a:r>
            <a:r>
              <a:rPr lang="en-US" i="1" dirty="0"/>
              <a:t>Clinical Child and Family Psychology Review, 20, </a:t>
            </a:r>
            <a:r>
              <a:rPr lang="en-US" dirty="0"/>
              <a:t>1-2.</a:t>
            </a:r>
          </a:p>
          <a:p>
            <a:r>
              <a:rPr lang="en-US" dirty="0"/>
              <a:t>Bond, F. W., Hayes, S. C., Baer, R. A., Carpenter, K. C., </a:t>
            </a:r>
            <a:r>
              <a:rPr lang="en-US" dirty="0" err="1"/>
              <a:t>Guenole</a:t>
            </a:r>
            <a:r>
              <a:rPr lang="en-US" dirty="0"/>
              <a:t>, N., </a:t>
            </a:r>
            <a:r>
              <a:rPr lang="en-US" dirty="0" err="1"/>
              <a:t>Orcutt</a:t>
            </a:r>
            <a:r>
              <a:rPr lang="en-US" dirty="0"/>
              <a:t>, H.K….</a:t>
            </a:r>
            <a:r>
              <a:rPr lang="en-US" dirty="0" err="1"/>
              <a:t>Zettle</a:t>
            </a:r>
            <a:r>
              <a:rPr lang="en-US" dirty="0"/>
              <a:t>, R.D. (2011). Preliminary psychometric properties of the Acceptance and Action Questionnaire – II: A revised measure of psychological flexibility and acceptance. </a:t>
            </a:r>
            <a:r>
              <a:rPr lang="en-US" i="1" dirty="0"/>
              <a:t>Behavior Therapy, 42, </a:t>
            </a:r>
            <a:r>
              <a:rPr lang="en-US" dirty="0"/>
              <a:t>676-688.</a:t>
            </a:r>
          </a:p>
          <a:p>
            <a:r>
              <a:rPr lang="en-US" dirty="0"/>
              <a:t>Hayes, S. C., </a:t>
            </a:r>
            <a:r>
              <a:rPr lang="en-US" dirty="0" err="1"/>
              <a:t>Strosahl</a:t>
            </a:r>
            <a:r>
              <a:rPr lang="en-US" dirty="0"/>
              <a:t>, K., &amp; Wilson, K. G. (2012). Acceptance and commitment therapy: The process and practice of mindful change (2</a:t>
            </a:r>
            <a:r>
              <a:rPr lang="en-US" baseline="30000" dirty="0"/>
              <a:t>nd</a:t>
            </a:r>
            <a:r>
              <a:rPr lang="en-US" dirty="0"/>
              <a:t> edition). New York, NY: The Guilford Press.</a:t>
            </a:r>
          </a:p>
          <a:p>
            <a:r>
              <a:rPr lang="en-US" dirty="0"/>
              <a:t>Hayes-Skelton, S. A., Calloway, A., Roemer, L., &amp; </a:t>
            </a:r>
            <a:r>
              <a:rPr lang="en-US" dirty="0" err="1"/>
              <a:t>Orsillo</a:t>
            </a:r>
            <a:r>
              <a:rPr lang="en-US" dirty="0"/>
              <a:t>, S. M. (2015). Decentering as a potential common mechanism across two therapies for generalized anxiety disorder. </a:t>
            </a:r>
            <a:r>
              <a:rPr lang="en-US" i="1" dirty="0"/>
              <a:t>Journal of Consulting and Clinical Psychology, 83,</a:t>
            </a:r>
            <a:r>
              <a:rPr lang="en-US" dirty="0"/>
              <a:t> 395-404.</a:t>
            </a:r>
          </a:p>
          <a:p>
            <a:r>
              <a:rPr lang="en-US" dirty="0"/>
              <a:t>Levin, M. E., </a:t>
            </a:r>
            <a:r>
              <a:rPr lang="en-US" dirty="0" err="1"/>
              <a:t>MacLane</a:t>
            </a:r>
            <a:r>
              <a:rPr lang="en-US" dirty="0"/>
              <a:t>, C., </a:t>
            </a:r>
            <a:r>
              <a:rPr lang="en-US" dirty="0" err="1"/>
              <a:t>Daflos</a:t>
            </a:r>
            <a:r>
              <a:rPr lang="en-US" dirty="0"/>
              <a:t>, S., Seeley, J. R., Hayes, S. C., </a:t>
            </a:r>
            <a:r>
              <a:rPr lang="en-US" dirty="0" err="1"/>
              <a:t>Biglan</a:t>
            </a:r>
            <a:r>
              <a:rPr lang="en-US" dirty="0"/>
              <a:t>, A., &amp; </a:t>
            </a:r>
            <a:r>
              <a:rPr lang="en-US" dirty="0" err="1"/>
              <a:t>Pistorello</a:t>
            </a:r>
            <a:r>
              <a:rPr lang="en-US" dirty="0"/>
              <a:t>, J. (2014). Examining psychological inflexibility as a </a:t>
            </a:r>
            <a:r>
              <a:rPr lang="en-US" dirty="0" err="1"/>
              <a:t>transdiagnostic</a:t>
            </a:r>
            <a:r>
              <a:rPr lang="en-US" dirty="0"/>
              <a:t> process across psychological disorders. </a:t>
            </a:r>
            <a:r>
              <a:rPr lang="en-US" i="1" dirty="0"/>
              <a:t>Journal of Contextual Behavioral Science, 3, </a:t>
            </a:r>
            <a:r>
              <a:rPr lang="en-US" dirty="0"/>
              <a:t>155-163.</a:t>
            </a:r>
          </a:p>
          <a:p>
            <a:r>
              <a:rPr lang="en-US" dirty="0" err="1"/>
              <a:t>Twohig</a:t>
            </a:r>
            <a:r>
              <a:rPr lang="en-US" dirty="0"/>
              <a:t>, M. P., &amp; Levin, M. E. (2017). Acceptance and commitment therapy as a treatment for anxiety and depression: A review. </a:t>
            </a:r>
            <a:r>
              <a:rPr lang="en-US" i="1" dirty="0"/>
              <a:t>Psychiatric Clinics of North America, 40,</a:t>
            </a:r>
            <a:r>
              <a:rPr lang="en-US" dirty="0"/>
              <a:t> 751-770.</a:t>
            </a:r>
          </a:p>
          <a:p>
            <a:r>
              <a:rPr lang="en-US" dirty="0"/>
              <a:t>Williston, M., Block-Lerner, J., </a:t>
            </a:r>
            <a:r>
              <a:rPr lang="en-US" dirty="0" err="1"/>
              <a:t>Wolanin</a:t>
            </a:r>
            <a:r>
              <a:rPr lang="en-US" dirty="0"/>
              <a:t>, A., Gardner, F. (2014). Brief acceptance-based intervention for reducing missed first appointments at a community mental health center.  </a:t>
            </a:r>
            <a:r>
              <a:rPr lang="en-US" i="1" dirty="0"/>
              <a:t>Psychological Services, 11, </a:t>
            </a:r>
            <a:r>
              <a:rPr lang="en-US" dirty="0"/>
              <a:t>324-332</a:t>
            </a:r>
            <a:r>
              <a:rPr lang="en-US" dirty="0" smtClean="0"/>
              <a:t>.</a:t>
            </a:r>
          </a:p>
          <a:p>
            <a:r>
              <a:rPr lang="en-US" dirty="0"/>
              <a:t>Wilson, K. G., &amp; </a:t>
            </a:r>
            <a:r>
              <a:rPr lang="en-US" dirty="0" err="1"/>
              <a:t>DuFrene</a:t>
            </a:r>
            <a:r>
              <a:rPr lang="en-US" dirty="0"/>
              <a:t>, T. (2008). </a:t>
            </a:r>
            <a:r>
              <a:rPr lang="en-US" i="1" dirty="0"/>
              <a:t>Mindfulness for two. </a:t>
            </a:r>
            <a:r>
              <a:rPr lang="en-US" dirty="0"/>
              <a:t>Oakland, CA: New Harbinger Publications.</a:t>
            </a:r>
          </a:p>
          <a:p>
            <a:pPr marL="0" indent="0">
              <a:buNone/>
            </a:pPr>
            <a:endParaRPr lang="en-US" dirty="0"/>
          </a:p>
        </p:txBody>
      </p:sp>
    </p:spTree>
    <p:extLst>
      <p:ext uri="{BB962C8B-B14F-4D97-AF65-F5344CB8AC3E}">
        <p14:creationId xmlns:p14="http://schemas.microsoft.com/office/powerpoint/2010/main" val="1228907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740846"/>
            <a:ext cx="8911687" cy="1280890"/>
          </a:xfrm>
        </p:spPr>
        <p:txBody>
          <a:bodyPr>
            <a:normAutofit/>
          </a:bodyPr>
          <a:lstStyle/>
          <a:p>
            <a:r>
              <a:rPr lang="en-US" sz="3200" b="1" dirty="0"/>
              <a:t>Important considerations for continuing education</a:t>
            </a:r>
          </a:p>
        </p:txBody>
      </p:sp>
      <p:sp>
        <p:nvSpPr>
          <p:cNvPr id="3" name="Content Placeholder 2"/>
          <p:cNvSpPr>
            <a:spLocks noGrp="1"/>
          </p:cNvSpPr>
          <p:nvPr>
            <p:ph idx="1"/>
          </p:nvPr>
        </p:nvSpPr>
        <p:spPr>
          <a:xfrm>
            <a:off x="2363820" y="2393004"/>
            <a:ext cx="9426103" cy="4134257"/>
          </a:xfrm>
        </p:spPr>
        <p:txBody>
          <a:bodyPr>
            <a:normAutofit lnSpcReduction="10000"/>
          </a:bodyPr>
          <a:lstStyle/>
          <a:p>
            <a:r>
              <a:rPr lang="en-US" b="1" dirty="0"/>
              <a:t>Diversity</a:t>
            </a:r>
            <a:r>
              <a:rPr lang="en-US" dirty="0"/>
              <a:t> – these types of approaches are being studied across the globe.  We will do our best to address issues relevant to individuals from diverse backgrounds and with a variety of demographic characteristics (with diversity defined broadly to include age and life cycle stage, gender, gender identity, race, ethnicity, culture, national origin, religion, sexual orientation, ability status, language, socioeconomic status, immigration status, and level of acculturation, as well as the intersection of these characteristics and implications with regard to power and </a:t>
            </a:r>
            <a:r>
              <a:rPr lang="en-US" dirty="0" smtClean="0"/>
              <a:t>privilege)</a:t>
            </a:r>
            <a:endParaRPr lang="en-US" dirty="0"/>
          </a:p>
          <a:p>
            <a:r>
              <a:rPr lang="en-US" b="1" dirty="0"/>
              <a:t>Accuracy and utility of materials presented - </a:t>
            </a:r>
            <a:r>
              <a:rPr lang="en-US" dirty="0"/>
              <a:t>MCPA/NJPA does not endorse the presented material as the only approach to a given area of study or therapeutic approach.</a:t>
            </a:r>
          </a:p>
          <a:p>
            <a:r>
              <a:rPr lang="en-US" b="1" dirty="0"/>
              <a:t>Identification of conflicts of interest and commercial support </a:t>
            </a:r>
            <a:r>
              <a:rPr lang="en-US" dirty="0"/>
              <a:t>- One presenter (JBL) is the co-editor of a book on mindfulness-based interventions within the higher education setting.  No other conflicts of interest have been identified.</a:t>
            </a:r>
          </a:p>
          <a:p>
            <a:endParaRPr lang="en-US" b="1" dirty="0"/>
          </a:p>
          <a:p>
            <a:endParaRPr lang="en-US" dirty="0"/>
          </a:p>
        </p:txBody>
      </p:sp>
    </p:spTree>
    <p:extLst>
      <p:ext uri="{BB962C8B-B14F-4D97-AF65-F5344CB8AC3E}">
        <p14:creationId xmlns:p14="http://schemas.microsoft.com/office/powerpoint/2010/main" val="4242491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Two mountains metaphor</a:t>
            </a:r>
            <a:endParaRPr lang="en-US" b="1" dirty="0"/>
          </a:p>
        </p:txBody>
      </p:sp>
      <p:sp>
        <p:nvSpPr>
          <p:cNvPr id="3" name="Content Placeholder 2"/>
          <p:cNvSpPr>
            <a:spLocks noGrp="1"/>
          </p:cNvSpPr>
          <p:nvPr>
            <p:ph idx="1"/>
          </p:nvPr>
        </p:nvSpPr>
        <p:spPr/>
        <p:txBody>
          <a:bodyPr/>
          <a:lstStyle/>
          <a:p>
            <a:pPr marL="0" indent="0">
              <a:buNone/>
            </a:pPr>
            <a:r>
              <a:rPr lang="en-US" i="1" dirty="0" smtClean="0"/>
              <a:t>It’s </a:t>
            </a:r>
            <a:r>
              <a:rPr lang="en-US" i="1" dirty="0"/>
              <a:t>like you’re in the process of climbing up a big mountain that has lots of dangerous places on it. My job is to watch out for you and shout out directions if I can see places you might slip or hurt yourself. But I’m not able to do this because I’m standing at the top of your mountain, looking down at you. If I’m able to help you climb your mountain, it’s because I’m on my own mountain, just across a valley. I don’t have to know anything about exactly what it feels like to climb your mountain to see where you are about to step, and what might be a better path for you to take</a:t>
            </a:r>
            <a:r>
              <a:rPr lang="en-US" i="1" dirty="0" smtClean="0"/>
              <a:t>.</a:t>
            </a:r>
          </a:p>
          <a:p>
            <a:pPr marL="0" indent="0">
              <a:buNone/>
            </a:pPr>
            <a:endParaRPr lang="en-US" dirty="0"/>
          </a:p>
          <a:p>
            <a:pPr marL="0" indent="0">
              <a:buNone/>
            </a:pPr>
            <a:r>
              <a:rPr lang="en-US" dirty="0" smtClean="0"/>
              <a:t>From </a:t>
            </a:r>
            <a:r>
              <a:rPr lang="en-US" dirty="0" err="1" smtClean="0"/>
              <a:t>Twohig</a:t>
            </a:r>
            <a:r>
              <a:rPr lang="en-US" dirty="0" smtClean="0"/>
              <a:t> (2004)</a:t>
            </a:r>
            <a:r>
              <a:rPr lang="en-US" dirty="0"/>
              <a:t/>
            </a:r>
            <a:br>
              <a:rPr lang="en-US" dirty="0"/>
            </a:br>
            <a:endParaRPr lang="en-US" dirty="0"/>
          </a:p>
        </p:txBody>
      </p:sp>
    </p:spTree>
    <p:extLst>
      <p:ext uri="{BB962C8B-B14F-4D97-AF65-F5344CB8AC3E}">
        <p14:creationId xmlns:p14="http://schemas.microsoft.com/office/powerpoint/2010/main" val="3174837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 and intentions</a:t>
            </a:r>
          </a:p>
        </p:txBody>
      </p:sp>
      <p:sp>
        <p:nvSpPr>
          <p:cNvPr id="3" name="Content Placeholder 2"/>
          <p:cNvSpPr>
            <a:spLocks noGrp="1"/>
          </p:cNvSpPr>
          <p:nvPr>
            <p:ph idx="1"/>
          </p:nvPr>
        </p:nvSpPr>
        <p:spPr>
          <a:xfrm>
            <a:off x="2062264" y="1905000"/>
            <a:ext cx="9786026" cy="4393660"/>
          </a:xfrm>
        </p:spPr>
        <p:txBody>
          <a:bodyPr>
            <a:normAutofit/>
          </a:bodyPr>
          <a:lstStyle/>
          <a:p>
            <a:r>
              <a:rPr lang="en-US" sz="2400" dirty="0"/>
              <a:t>Objectives </a:t>
            </a:r>
          </a:p>
          <a:p>
            <a:pPr lvl="1"/>
            <a:r>
              <a:rPr lang="en-US" sz="2200" dirty="0"/>
              <a:t>Describe components of the psychological flexibility model</a:t>
            </a:r>
          </a:p>
          <a:p>
            <a:pPr lvl="1"/>
            <a:r>
              <a:rPr lang="en-US" sz="2200" dirty="0"/>
              <a:t>Explore ways to model and promote a therapeutic stance consistent with ACT and other mindfulness- and acceptance-based approaches </a:t>
            </a:r>
          </a:p>
          <a:p>
            <a:pPr lvl="1"/>
            <a:r>
              <a:rPr lang="en-US" sz="2200" dirty="0"/>
              <a:t>Develop practices consistent with ACT and other mindfulness- and acceptance-based approaches that aim to foster psychological flexibility and nurturing communities with a wide range of populations</a:t>
            </a:r>
          </a:p>
          <a:p>
            <a:r>
              <a:rPr lang="en-US" sz="2400" dirty="0"/>
              <a:t>Intentions and stance</a:t>
            </a:r>
          </a:p>
        </p:txBody>
      </p:sp>
    </p:spTree>
    <p:extLst>
      <p:ext uri="{BB962C8B-B14F-4D97-AF65-F5344CB8AC3E}">
        <p14:creationId xmlns:p14="http://schemas.microsoft.com/office/powerpoint/2010/main" val="2776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Two mountains…</a:t>
            </a:r>
          </a:p>
        </p:txBody>
      </p:sp>
      <p:pic>
        <p:nvPicPr>
          <p:cNvPr id="2050" name="Picture 2" descr="https://static1.squarespace.com/static/54a311e3e4b034981b4237a9/t/594757ce440243a2a0b02ad7/1497847820592/?format=1000w"/>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12851" y="1459150"/>
            <a:ext cx="6953328" cy="5214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902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path ahead this morning</a:t>
            </a:r>
          </a:p>
        </p:txBody>
      </p:sp>
      <p:sp>
        <p:nvSpPr>
          <p:cNvPr id="3" name="Content Placeholder 2"/>
          <p:cNvSpPr>
            <a:spLocks noGrp="1"/>
          </p:cNvSpPr>
          <p:nvPr>
            <p:ph idx="1"/>
          </p:nvPr>
        </p:nvSpPr>
        <p:spPr/>
        <p:txBody>
          <a:bodyPr/>
          <a:lstStyle/>
          <a:p>
            <a:r>
              <a:rPr lang="en-US" sz="2400" dirty="0"/>
              <a:t>Psychological flexibility</a:t>
            </a:r>
          </a:p>
          <a:p>
            <a:pPr lvl="1"/>
            <a:r>
              <a:rPr lang="en-US" sz="2000" dirty="0"/>
              <a:t>Definitions</a:t>
            </a:r>
          </a:p>
          <a:p>
            <a:pPr lvl="1"/>
            <a:r>
              <a:rPr lang="en-US" sz="2000" dirty="0"/>
              <a:t>Processes</a:t>
            </a:r>
          </a:p>
          <a:p>
            <a:pPr lvl="1"/>
            <a:r>
              <a:rPr lang="en-US" sz="2000" dirty="0"/>
              <a:t>Flexibility about flexibility</a:t>
            </a:r>
          </a:p>
          <a:p>
            <a:r>
              <a:rPr lang="en-US" sz="2400" dirty="0"/>
              <a:t>Glimpses into processes</a:t>
            </a:r>
          </a:p>
          <a:p>
            <a:r>
              <a:rPr lang="en-US" sz="2400" dirty="0"/>
              <a:t>Branching out – fostering nurturing </a:t>
            </a:r>
            <a:r>
              <a:rPr lang="en-US" sz="2400" dirty="0" smtClean="0"/>
              <a:t>communities</a:t>
            </a:r>
          </a:p>
          <a:p>
            <a:r>
              <a:rPr lang="en-US" sz="2400" dirty="0" smtClean="0"/>
              <a:t>Just a taste – sharing resources</a:t>
            </a:r>
            <a:endParaRPr lang="en-US" sz="2400" dirty="0"/>
          </a:p>
          <a:p>
            <a:pPr marL="0" indent="0">
              <a:buNone/>
            </a:pPr>
            <a:endParaRPr lang="en-US" dirty="0"/>
          </a:p>
          <a:p>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10145" y="1905000"/>
            <a:ext cx="3184024" cy="2185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5562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82333"/>
            <a:ext cx="8911687" cy="1164445"/>
          </a:xfrm>
        </p:spPr>
        <p:txBody>
          <a:bodyPr/>
          <a:lstStyle/>
          <a:p>
            <a:r>
              <a:rPr lang="en-US" b="1" dirty="0"/>
              <a:t>Psychological </a:t>
            </a:r>
            <a:r>
              <a:rPr lang="en-US" b="1" dirty="0" smtClean="0"/>
              <a:t>flexibility (PF)</a:t>
            </a:r>
            <a:endParaRPr lang="en-US" b="1" dirty="0"/>
          </a:p>
        </p:txBody>
      </p:sp>
      <p:sp>
        <p:nvSpPr>
          <p:cNvPr id="3" name="Content Placeholder 2"/>
          <p:cNvSpPr>
            <a:spLocks noGrp="1"/>
          </p:cNvSpPr>
          <p:nvPr>
            <p:ph idx="1"/>
          </p:nvPr>
        </p:nvSpPr>
        <p:spPr>
          <a:xfrm>
            <a:off x="2421254" y="1621007"/>
            <a:ext cx="8915400" cy="3777622"/>
          </a:xfrm>
        </p:spPr>
        <p:txBody>
          <a:bodyPr>
            <a:noAutofit/>
          </a:bodyPr>
          <a:lstStyle/>
          <a:p>
            <a:r>
              <a:rPr lang="en-US" sz="2000" dirty="0" smtClean="0"/>
              <a:t>Working </a:t>
            </a:r>
            <a:r>
              <a:rPr lang="en-US" sz="2000" dirty="0" smtClean="0"/>
              <a:t>definition </a:t>
            </a:r>
            <a:r>
              <a:rPr lang="en-US" sz="2000" dirty="0" smtClean="0"/>
              <a:t>- </a:t>
            </a:r>
            <a:r>
              <a:rPr lang="en-US" sz="2000" i="1" dirty="0"/>
              <a:t>the capacity to fully contact the present moment and continuing or changing behavior in the service of one’s values </a:t>
            </a:r>
            <a:r>
              <a:rPr lang="en-US" sz="2000" dirty="0"/>
              <a:t>(Bond et al., 2011</a:t>
            </a:r>
            <a:r>
              <a:rPr lang="en-US" sz="2000" dirty="0" smtClean="0"/>
              <a:t>)</a:t>
            </a:r>
          </a:p>
          <a:p>
            <a:pPr marL="0" indent="0">
              <a:buNone/>
            </a:pPr>
            <a:endParaRPr lang="en-US" sz="400" dirty="0" smtClean="0"/>
          </a:p>
          <a:p>
            <a:r>
              <a:rPr lang="en-US" sz="2000" dirty="0" smtClean="0"/>
              <a:t>Interconnected elements</a:t>
            </a:r>
          </a:p>
          <a:p>
            <a:pPr marL="0" indent="0">
              <a:buNone/>
            </a:pPr>
            <a:endParaRPr lang="en-US" sz="400" dirty="0" smtClean="0"/>
          </a:p>
          <a:p>
            <a:r>
              <a:rPr lang="en-US" sz="2000" dirty="0" smtClean="0"/>
              <a:t>Flexibility </a:t>
            </a:r>
            <a:r>
              <a:rPr lang="en-US" sz="2000" dirty="0"/>
              <a:t>about flexibility</a:t>
            </a:r>
          </a:p>
          <a:p>
            <a:pPr lvl="1"/>
            <a:r>
              <a:rPr lang="en-US" sz="1800" dirty="0"/>
              <a:t>Elements not set in stone, one way of “cutting the pie”</a:t>
            </a:r>
          </a:p>
          <a:p>
            <a:pPr lvl="1"/>
            <a:r>
              <a:rPr lang="en-US" sz="1800" dirty="0" smtClean="0"/>
              <a:t>Many </a:t>
            </a:r>
            <a:r>
              <a:rPr lang="en-US" sz="1800" dirty="0"/>
              <a:t>ways of fostering these processes </a:t>
            </a:r>
          </a:p>
          <a:p>
            <a:pPr marL="457200" lvl="1" indent="0">
              <a:buNone/>
            </a:pPr>
            <a:endParaRPr lang="en-US" sz="400" dirty="0"/>
          </a:p>
          <a:p>
            <a:r>
              <a:rPr lang="en-US" sz="2000" dirty="0" smtClean="0"/>
              <a:t>Most closely connected with acceptance and commitment therapy (ACT); overlap with mindfulness-based stress reduction, mindfulness-based cognitive therapy, </a:t>
            </a:r>
            <a:r>
              <a:rPr lang="en-US" sz="2000" dirty="0" smtClean="0"/>
              <a:t>dialectical behavior therapy</a:t>
            </a:r>
          </a:p>
          <a:p>
            <a:endParaRPr lang="en-US" sz="400" dirty="0" smtClean="0"/>
          </a:p>
          <a:p>
            <a:r>
              <a:rPr lang="en-US" sz="2000" dirty="0" smtClean="0"/>
              <a:t>Overlap/consistency/synergy </a:t>
            </a:r>
            <a:r>
              <a:rPr lang="en-US" sz="2000" dirty="0"/>
              <a:t>with other </a:t>
            </a:r>
            <a:r>
              <a:rPr lang="en-US" sz="2000" dirty="0" smtClean="0"/>
              <a:t>orientations/perspectives</a:t>
            </a:r>
            <a:endParaRPr lang="en-US" sz="2000" dirty="0"/>
          </a:p>
        </p:txBody>
      </p:sp>
    </p:spTree>
    <p:extLst>
      <p:ext uri="{BB962C8B-B14F-4D97-AF65-F5344CB8AC3E}">
        <p14:creationId xmlns:p14="http://schemas.microsoft.com/office/powerpoint/2010/main" val="316191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0213"/>
          </a:xfrm>
        </p:spPr>
        <p:txBody>
          <a:bodyPr>
            <a:normAutofit/>
          </a:bodyPr>
          <a:lstStyle/>
          <a:p>
            <a:r>
              <a:rPr lang="en-US" sz="3200" b="1" dirty="0" err="1"/>
              <a:t>Hexaflex</a:t>
            </a:r>
            <a:r>
              <a:rPr lang="en-US" sz="3200" b="1" dirty="0"/>
              <a:t> model of psychological flexibility</a:t>
            </a:r>
          </a:p>
        </p:txBody>
      </p:sp>
      <p:graphicFrame>
        <p:nvGraphicFramePr>
          <p:cNvPr id="5" name="Object 2"/>
          <p:cNvGraphicFramePr>
            <a:graphicFrameLocks noGrp="1" noChangeAspect="1"/>
          </p:cNvGraphicFramePr>
          <p:nvPr>
            <p:ph idx="1"/>
            <p:extLst>
              <p:ext uri="{D42A27DB-BD31-4B8C-83A1-F6EECF244321}">
                <p14:modId xmlns:p14="http://schemas.microsoft.com/office/powerpoint/2010/main" val="4243255854"/>
              </p:ext>
            </p:extLst>
          </p:nvPr>
        </p:nvGraphicFramePr>
        <p:xfrm>
          <a:off x="3315590" y="1274323"/>
          <a:ext cx="6026563" cy="5466719"/>
        </p:xfrm>
        <a:graphic>
          <a:graphicData uri="http://schemas.openxmlformats.org/presentationml/2006/ole">
            <mc:AlternateContent xmlns:mc="http://schemas.openxmlformats.org/markup-compatibility/2006">
              <mc:Choice xmlns:v="urn:schemas-microsoft-com:vml" Requires="v">
                <p:oleObj spid="_x0000_s1070" name="CorelDRAW" r:id="rId4" imgW="7553706" imgH="6851091" progId="CorelDraw.Graphic.8">
                  <p:embed/>
                </p:oleObj>
              </mc:Choice>
              <mc:Fallback>
                <p:oleObj name="CorelDRAW" r:id="rId4" imgW="7553706" imgH="6851091" progId="CorelDraw.Graphic.8">
                  <p:embed/>
                  <p:pic>
                    <p:nvPicPr>
                      <p:cNvPr id="4"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5590" y="1274323"/>
                        <a:ext cx="6026563" cy="546671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7487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62" name="Object 2"/>
          <p:cNvGraphicFramePr>
            <a:graphicFrameLocks noGrp="1" noChangeAspect="1"/>
          </p:cNvGraphicFramePr>
          <p:nvPr>
            <p:ph/>
          </p:nvPr>
        </p:nvGraphicFramePr>
        <p:xfrm>
          <a:off x="2860676" y="655639"/>
          <a:ext cx="6469063" cy="5545137"/>
        </p:xfrm>
        <a:graphic>
          <a:graphicData uri="http://schemas.openxmlformats.org/presentationml/2006/ole">
            <mc:AlternateContent xmlns:mc="http://schemas.openxmlformats.org/markup-compatibility/2006">
              <mc:Choice xmlns:v="urn:schemas-microsoft-com:vml" Requires="v">
                <p:oleObj spid="_x0000_s3103" name="CorelDRAW" r:id="rId4" imgW="7553706" imgH="6851091" progId="">
                  <p:embed/>
                </p:oleObj>
              </mc:Choice>
              <mc:Fallback>
                <p:oleObj name="CorelDRAW" r:id="rId4" imgW="7553706" imgH="6851091" progId="">
                  <p:embed/>
                  <p:pic>
                    <p:nvPicPr>
                      <p:cNvPr id="9216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0676" y="655639"/>
                        <a:ext cx="6469063"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3"/>
          <p:cNvGrpSpPr>
            <a:grpSpLocks/>
          </p:cNvGrpSpPr>
          <p:nvPr/>
        </p:nvGrpSpPr>
        <p:grpSpPr bwMode="auto">
          <a:xfrm>
            <a:off x="5257800" y="2514600"/>
            <a:ext cx="1676400" cy="1676400"/>
            <a:chOff x="2352" y="1584"/>
            <a:chExt cx="1056" cy="1056"/>
          </a:xfrm>
        </p:grpSpPr>
        <p:sp>
          <p:nvSpPr>
            <p:cNvPr id="92171" name="Oval 4"/>
            <p:cNvSpPr>
              <a:spLocks noChangeArrowheads="1"/>
            </p:cNvSpPr>
            <p:nvPr/>
          </p:nvSpPr>
          <p:spPr bwMode="auto">
            <a:xfrm>
              <a:off x="2352" y="1584"/>
              <a:ext cx="1056" cy="1056"/>
            </a:xfrm>
            <a:prstGeom prst="ellipse">
              <a:avLst/>
            </a:prstGeom>
            <a:solidFill>
              <a:srgbClr val="0066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eaLnBrk="1" hangingPunct="1">
                <a:spcBef>
                  <a:spcPct val="0"/>
                </a:spcBef>
                <a:buFontTx/>
                <a:buNone/>
              </a:pPr>
              <a:endParaRPr lang="en-US" altLang="en-US" sz="1800">
                <a:ea typeface="ＭＳ Ｐゴシック" panose="020B0600070205080204" pitchFamily="34" charset="-128"/>
              </a:endParaRPr>
            </a:p>
          </p:txBody>
        </p:sp>
        <p:sp>
          <p:nvSpPr>
            <p:cNvPr id="92172" name="Text Box 5"/>
            <p:cNvSpPr txBox="1">
              <a:spLocks noChangeArrowheads="1"/>
            </p:cNvSpPr>
            <p:nvPr/>
          </p:nvSpPr>
          <p:spPr bwMode="auto">
            <a:xfrm>
              <a:off x="2352" y="1920"/>
              <a:ext cx="105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50000"/>
                </a:spcBef>
                <a:buFontTx/>
                <a:buNone/>
              </a:pPr>
              <a:r>
                <a:rPr lang="en-US" altLang="en-US" sz="2000" b="1">
                  <a:solidFill>
                    <a:schemeClr val="bg1"/>
                  </a:solidFill>
                  <a:latin typeface="Times New Roman" panose="02020603050405020304" pitchFamily="18" charset="0"/>
                  <a:ea typeface="ＭＳ Ｐゴシック" panose="020B0600070205080204" pitchFamily="34" charset="-128"/>
                </a:rPr>
                <a:t>Psychological Flexibility</a:t>
              </a:r>
            </a:p>
          </p:txBody>
        </p:sp>
      </p:grpSp>
      <p:sp>
        <p:nvSpPr>
          <p:cNvPr id="24582" name="Text Box 6"/>
          <p:cNvSpPr txBox="1">
            <a:spLocks noChangeArrowheads="1"/>
          </p:cNvSpPr>
          <p:nvPr/>
        </p:nvSpPr>
        <p:spPr bwMode="auto">
          <a:xfrm>
            <a:off x="6311900" y="5226051"/>
            <a:ext cx="4114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spcBef>
                <a:spcPct val="50000"/>
              </a:spcBef>
              <a:buFontTx/>
              <a:buNone/>
            </a:pPr>
            <a:r>
              <a:rPr lang="en-US" altLang="en-US" sz="2000" dirty="0">
                <a:latin typeface="Times New Roman" panose="02020603050405020304" pitchFamily="18" charset="0"/>
                <a:ea typeface="ＭＳ Ｐゴシック" panose="020B0600070205080204" pitchFamily="34" charset="-128"/>
              </a:rPr>
              <a:t>3.  Are you the same as your thoughts and feelings? (Who is it that observes your internal experience?)</a:t>
            </a:r>
          </a:p>
        </p:txBody>
      </p:sp>
      <p:sp>
        <p:nvSpPr>
          <p:cNvPr id="24584" name="Text Box 8"/>
          <p:cNvSpPr txBox="1">
            <a:spLocks noChangeArrowheads="1"/>
          </p:cNvSpPr>
          <p:nvPr/>
        </p:nvSpPr>
        <p:spPr bwMode="auto">
          <a:xfrm>
            <a:off x="1905000" y="4800600"/>
            <a:ext cx="2971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spcBef>
                <a:spcPct val="50000"/>
              </a:spcBef>
              <a:buFontTx/>
              <a:buNone/>
            </a:pPr>
            <a:r>
              <a:rPr lang="en-US" altLang="en-US" sz="2000">
                <a:solidFill>
                  <a:srgbClr val="002060"/>
                </a:solidFill>
                <a:latin typeface="Times New Roman" panose="02020603050405020304" pitchFamily="18" charset="0"/>
                <a:ea typeface="ＭＳ Ｐゴシック" panose="020B0600070205080204" pitchFamily="34" charset="-128"/>
              </a:rPr>
              <a:t>2. Can you observe your thoughts and feelings? (Does thinking something make it so? Do you have to act on what you feel?) </a:t>
            </a:r>
          </a:p>
        </p:txBody>
      </p:sp>
      <p:sp>
        <p:nvSpPr>
          <p:cNvPr id="24585" name="Text Box 9"/>
          <p:cNvSpPr txBox="1">
            <a:spLocks noChangeArrowheads="1"/>
          </p:cNvSpPr>
          <p:nvPr/>
        </p:nvSpPr>
        <p:spPr bwMode="auto">
          <a:xfrm>
            <a:off x="7924800" y="3429001"/>
            <a:ext cx="2514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50000"/>
              </a:spcBef>
              <a:buFontTx/>
              <a:buNone/>
            </a:pPr>
            <a:r>
              <a:rPr lang="en-US" altLang="en-US" sz="2000">
                <a:solidFill>
                  <a:srgbClr val="002060"/>
                </a:solidFill>
                <a:latin typeface="Times New Roman" panose="02020603050405020304" pitchFamily="18" charset="0"/>
                <a:ea typeface="ＭＳ Ｐゴシック" panose="020B0600070205080204" pitchFamily="34" charset="-128"/>
              </a:rPr>
              <a:t>6. What value is</a:t>
            </a:r>
            <a:br>
              <a:rPr lang="en-US" altLang="en-US" sz="2000">
                <a:solidFill>
                  <a:srgbClr val="002060"/>
                </a:solidFill>
                <a:latin typeface="Times New Roman" panose="02020603050405020304" pitchFamily="18" charset="0"/>
                <a:ea typeface="ＭＳ Ｐゴシック" panose="020B0600070205080204" pitchFamily="34" charset="-128"/>
              </a:rPr>
            </a:br>
            <a:r>
              <a:rPr lang="en-US" altLang="en-US" sz="2000">
                <a:solidFill>
                  <a:srgbClr val="002060"/>
                </a:solidFill>
                <a:latin typeface="Times New Roman" panose="02020603050405020304" pitchFamily="18" charset="0"/>
                <a:ea typeface="ＭＳ Ｐゴシック" panose="020B0600070205080204" pitchFamily="34" charset="-128"/>
              </a:rPr>
              <a:t>     this behavior in</a:t>
            </a:r>
            <a:br>
              <a:rPr lang="en-US" altLang="en-US" sz="2000">
                <a:solidFill>
                  <a:srgbClr val="002060"/>
                </a:solidFill>
                <a:latin typeface="Times New Roman" panose="02020603050405020304" pitchFamily="18" charset="0"/>
                <a:ea typeface="ＭＳ Ｐゴシック" panose="020B0600070205080204" pitchFamily="34" charset="-128"/>
              </a:rPr>
            </a:br>
            <a:r>
              <a:rPr lang="en-US" altLang="en-US" sz="2000">
                <a:solidFill>
                  <a:srgbClr val="002060"/>
                </a:solidFill>
                <a:latin typeface="Times New Roman" panose="02020603050405020304" pitchFamily="18" charset="0"/>
                <a:ea typeface="ＭＳ Ｐゴシック" panose="020B0600070205080204" pitchFamily="34" charset="-128"/>
              </a:rPr>
              <a:t>   the service of</a:t>
            </a:r>
            <a:r>
              <a:rPr lang="en-US" altLang="en-US" sz="2400">
                <a:solidFill>
                  <a:srgbClr val="002060"/>
                </a:solidFill>
                <a:latin typeface="Times New Roman" panose="02020603050405020304" pitchFamily="18" charset="0"/>
                <a:ea typeface="ＭＳ Ｐゴシック" panose="020B0600070205080204" pitchFamily="34" charset="-128"/>
              </a:rPr>
              <a:t>?</a:t>
            </a:r>
          </a:p>
        </p:txBody>
      </p:sp>
      <p:sp>
        <p:nvSpPr>
          <p:cNvPr id="24586" name="Text Box 10"/>
          <p:cNvSpPr txBox="1">
            <a:spLocks noChangeArrowheads="1"/>
          </p:cNvSpPr>
          <p:nvPr/>
        </p:nvSpPr>
        <p:spPr bwMode="auto">
          <a:xfrm>
            <a:off x="8001000" y="2265786"/>
            <a:ext cx="2514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spcBef>
                <a:spcPct val="50000"/>
              </a:spcBef>
              <a:buFontTx/>
              <a:buNone/>
            </a:pPr>
            <a:r>
              <a:rPr lang="en-US" altLang="en-US" sz="2000" dirty="0">
                <a:solidFill>
                  <a:srgbClr val="002060"/>
                </a:solidFill>
                <a:latin typeface="Times New Roman" panose="02020603050405020304" pitchFamily="18" charset="0"/>
                <a:ea typeface="ＭＳ Ｐゴシック" panose="020B0600070205080204" pitchFamily="34" charset="-128"/>
              </a:rPr>
              <a:t>4. What do you</a:t>
            </a:r>
            <a:br>
              <a:rPr lang="en-US" altLang="en-US" sz="2000" dirty="0">
                <a:solidFill>
                  <a:srgbClr val="002060"/>
                </a:solidFill>
                <a:latin typeface="Times New Roman" panose="02020603050405020304" pitchFamily="18" charset="0"/>
                <a:ea typeface="ＭＳ Ｐゴシック" panose="020B0600070205080204" pitchFamily="34" charset="-128"/>
              </a:rPr>
            </a:br>
            <a:r>
              <a:rPr lang="en-US" altLang="en-US" sz="2000" dirty="0">
                <a:solidFill>
                  <a:srgbClr val="002060"/>
                </a:solidFill>
                <a:latin typeface="Times New Roman" panose="02020603050405020304" pitchFamily="18" charset="0"/>
                <a:ea typeface="ＭＳ Ｐゴシック" panose="020B0600070205080204" pitchFamily="34" charset="-128"/>
              </a:rPr>
              <a:t>    want your life to</a:t>
            </a:r>
            <a:br>
              <a:rPr lang="en-US" altLang="en-US" sz="2000" dirty="0">
                <a:solidFill>
                  <a:srgbClr val="002060"/>
                </a:solidFill>
                <a:latin typeface="Times New Roman" panose="02020603050405020304" pitchFamily="18" charset="0"/>
                <a:ea typeface="ＭＳ Ｐゴシック" panose="020B0600070205080204" pitchFamily="34" charset="-128"/>
              </a:rPr>
            </a:br>
            <a:r>
              <a:rPr lang="en-US" altLang="en-US" sz="2000" dirty="0">
                <a:solidFill>
                  <a:srgbClr val="002060"/>
                </a:solidFill>
                <a:latin typeface="Times New Roman" panose="02020603050405020304" pitchFamily="18" charset="0"/>
                <a:ea typeface="ＭＳ Ｐゴシック" panose="020B0600070205080204" pitchFamily="34" charset="-128"/>
              </a:rPr>
              <a:t>    be about?</a:t>
            </a:r>
          </a:p>
        </p:txBody>
      </p:sp>
      <p:sp>
        <p:nvSpPr>
          <p:cNvPr id="24587" name="Text Box 11"/>
          <p:cNvSpPr txBox="1">
            <a:spLocks noChangeArrowheads="1"/>
          </p:cNvSpPr>
          <p:nvPr/>
        </p:nvSpPr>
        <p:spPr bwMode="auto">
          <a:xfrm>
            <a:off x="6705599" y="228601"/>
            <a:ext cx="3887821"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marL="0" indent="0">
              <a:spcBef>
                <a:spcPct val="50000"/>
              </a:spcBef>
              <a:buNone/>
            </a:pPr>
            <a:r>
              <a:rPr lang="en-US" altLang="en-US" sz="2000" dirty="0" smtClean="0">
                <a:solidFill>
                  <a:srgbClr val="002060"/>
                </a:solidFill>
                <a:latin typeface="Times New Roman" panose="02020603050405020304" pitchFamily="18" charset="0"/>
                <a:ea typeface="ＭＳ Ｐゴシック" panose="020B0600070205080204" pitchFamily="34" charset="-128"/>
              </a:rPr>
              <a:t>1. Are </a:t>
            </a:r>
            <a:r>
              <a:rPr lang="en-US" altLang="en-US" sz="2000" dirty="0">
                <a:solidFill>
                  <a:srgbClr val="002060"/>
                </a:solidFill>
                <a:latin typeface="Times New Roman" panose="02020603050405020304" pitchFamily="18" charset="0"/>
                <a:ea typeface="ＭＳ Ｐゴシック" panose="020B0600070205080204" pitchFamily="34" charset="-128"/>
              </a:rPr>
              <a:t>you able to </a:t>
            </a:r>
            <a:r>
              <a:rPr lang="en-US" altLang="en-US" sz="2000" dirty="0" smtClean="0">
                <a:solidFill>
                  <a:srgbClr val="002060"/>
                </a:solidFill>
                <a:latin typeface="Times New Roman" panose="02020603050405020304" pitchFamily="18" charset="0"/>
                <a:ea typeface="ＭＳ Ｐゴシック" panose="020B0600070205080204" pitchFamily="34" charset="-128"/>
              </a:rPr>
              <a:t>be</a:t>
            </a:r>
            <a:br>
              <a:rPr lang="en-US" altLang="en-US" sz="2000" dirty="0" smtClean="0">
                <a:solidFill>
                  <a:srgbClr val="002060"/>
                </a:solidFill>
                <a:latin typeface="Times New Roman" panose="02020603050405020304" pitchFamily="18" charset="0"/>
                <a:ea typeface="ＭＳ Ｐゴシック" panose="020B0600070205080204" pitchFamily="34" charset="-128"/>
              </a:rPr>
            </a:br>
            <a:r>
              <a:rPr lang="en-US" altLang="en-US" sz="2000" dirty="0" smtClean="0">
                <a:solidFill>
                  <a:srgbClr val="002060"/>
                </a:solidFill>
                <a:latin typeface="Times New Roman" panose="02020603050405020304" pitchFamily="18" charset="0"/>
                <a:ea typeface="ＭＳ Ｐゴシック" panose="020B0600070205080204" pitchFamily="34" charset="-128"/>
              </a:rPr>
              <a:t>   here</a:t>
            </a:r>
            <a:r>
              <a:rPr lang="en-US" altLang="en-US" sz="2000" dirty="0">
                <a:solidFill>
                  <a:srgbClr val="002060"/>
                </a:solidFill>
                <a:latin typeface="Times New Roman" panose="02020603050405020304" pitchFamily="18" charset="0"/>
                <a:ea typeface="ＭＳ Ｐゴシック" panose="020B0600070205080204" pitchFamily="34" charset="-128"/>
              </a:rPr>
              <a:t>? </a:t>
            </a:r>
            <a:r>
              <a:rPr lang="en-US" altLang="en-US" sz="2000" dirty="0" smtClean="0">
                <a:solidFill>
                  <a:srgbClr val="002060"/>
                </a:solidFill>
                <a:latin typeface="Times New Roman" panose="02020603050405020304" pitchFamily="18" charset="0"/>
                <a:ea typeface="ＭＳ Ｐゴシック" panose="020B0600070205080204" pitchFamily="34" charset="-128"/>
              </a:rPr>
              <a:t>(</a:t>
            </a:r>
            <a:r>
              <a:rPr lang="en-US" altLang="en-US" sz="2000" dirty="0">
                <a:solidFill>
                  <a:srgbClr val="002060"/>
                </a:solidFill>
                <a:latin typeface="Times New Roman" panose="02020603050405020304" pitchFamily="18" charset="0"/>
                <a:ea typeface="ＭＳ Ｐゴシック" panose="020B0600070205080204" pitchFamily="34" charset="-128"/>
              </a:rPr>
              <a:t>What is your</a:t>
            </a:r>
            <a:br>
              <a:rPr lang="en-US" altLang="en-US" sz="2000" dirty="0">
                <a:solidFill>
                  <a:srgbClr val="002060"/>
                </a:solidFill>
                <a:latin typeface="Times New Roman" panose="02020603050405020304" pitchFamily="18" charset="0"/>
                <a:ea typeface="ＭＳ Ｐゴシック" panose="020B0600070205080204" pitchFamily="34" charset="-128"/>
              </a:rPr>
            </a:br>
            <a:r>
              <a:rPr lang="en-US" altLang="en-US" sz="2000" dirty="0" smtClean="0">
                <a:solidFill>
                  <a:srgbClr val="002060"/>
                </a:solidFill>
                <a:latin typeface="Times New Roman" panose="02020603050405020304" pitchFamily="18" charset="0"/>
                <a:ea typeface="ＭＳ Ｐゴシック" panose="020B0600070205080204" pitchFamily="34" charset="-128"/>
              </a:rPr>
              <a:t>   experience </a:t>
            </a:r>
            <a:r>
              <a:rPr lang="en-US" altLang="en-US" sz="2000" dirty="0">
                <a:solidFill>
                  <a:srgbClr val="002060"/>
                </a:solidFill>
                <a:latin typeface="Times New Roman" panose="02020603050405020304" pitchFamily="18" charset="0"/>
                <a:ea typeface="ＭＳ Ｐゴシック" panose="020B0600070205080204" pitchFamily="34" charset="-128"/>
              </a:rPr>
              <a:t>here and</a:t>
            </a:r>
            <a:br>
              <a:rPr lang="en-US" altLang="en-US" sz="2000" dirty="0">
                <a:solidFill>
                  <a:srgbClr val="002060"/>
                </a:solidFill>
                <a:latin typeface="Times New Roman" panose="02020603050405020304" pitchFamily="18" charset="0"/>
                <a:ea typeface="ＭＳ Ｐゴシック" panose="020B0600070205080204" pitchFamily="34" charset="-128"/>
              </a:rPr>
            </a:br>
            <a:r>
              <a:rPr lang="en-US" altLang="en-US" sz="2000" dirty="0" smtClean="0">
                <a:solidFill>
                  <a:srgbClr val="002060"/>
                </a:solidFill>
                <a:latin typeface="Times New Roman" panose="02020603050405020304" pitchFamily="18" charset="0"/>
                <a:ea typeface="ＭＳ Ｐゴシック" panose="020B0600070205080204" pitchFamily="34" charset="-128"/>
              </a:rPr>
              <a:t>   now</a:t>
            </a:r>
            <a:r>
              <a:rPr lang="en-US" altLang="en-US" sz="2000" dirty="0">
                <a:solidFill>
                  <a:srgbClr val="002060"/>
                </a:solidFill>
                <a:latin typeface="Times New Roman" panose="02020603050405020304" pitchFamily="18" charset="0"/>
                <a:ea typeface="ＭＳ Ｐゴシック" panose="020B0600070205080204" pitchFamily="34" charset="-128"/>
              </a:rPr>
              <a:t>?)</a:t>
            </a:r>
          </a:p>
        </p:txBody>
      </p:sp>
      <p:sp>
        <p:nvSpPr>
          <p:cNvPr id="92169" name="Text Box 12"/>
          <p:cNvSpPr txBox="1">
            <a:spLocks noChangeArrowheads="1"/>
          </p:cNvSpPr>
          <p:nvPr/>
        </p:nvSpPr>
        <p:spPr bwMode="auto">
          <a:xfrm>
            <a:off x="1485900" y="175301"/>
            <a:ext cx="38100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spcBef>
                <a:spcPct val="50000"/>
              </a:spcBef>
              <a:buFontTx/>
              <a:buNone/>
            </a:pPr>
            <a:r>
              <a:rPr lang="en-US" altLang="en-US" sz="4000" dirty="0">
                <a:solidFill>
                  <a:srgbClr val="000000"/>
                </a:solidFill>
                <a:latin typeface="Book Antiqua" panose="02040602050305030304" pitchFamily="18" charset="0"/>
                <a:ea typeface="ＭＳ Ｐゴシック" panose="020B0600070205080204" pitchFamily="34" charset="-128"/>
              </a:rPr>
              <a:t>Six Crucial </a:t>
            </a:r>
            <a:r>
              <a:rPr lang="en-US" altLang="en-US" sz="4000" dirty="0" smtClean="0">
                <a:solidFill>
                  <a:srgbClr val="000000"/>
                </a:solidFill>
                <a:latin typeface="Book Antiqua" panose="02040602050305030304" pitchFamily="18" charset="0"/>
                <a:ea typeface="ＭＳ Ｐゴシック" panose="020B0600070205080204" pitchFamily="34" charset="-128"/>
              </a:rPr>
              <a:t>Questions</a:t>
            </a:r>
          </a:p>
          <a:p>
            <a:pPr>
              <a:spcBef>
                <a:spcPct val="50000"/>
              </a:spcBef>
              <a:buFontTx/>
              <a:buNone/>
            </a:pPr>
            <a:r>
              <a:rPr lang="en-US" altLang="en-US" sz="1200" dirty="0" smtClean="0">
                <a:solidFill>
                  <a:srgbClr val="000000"/>
                </a:solidFill>
                <a:latin typeface="Book Antiqua" panose="02040602050305030304" pitchFamily="18" charset="0"/>
                <a:ea typeface="ＭＳ Ｐゴシック" panose="020B0600070205080204" pitchFamily="34" charset="-128"/>
              </a:rPr>
              <a:t>Marks &amp; </a:t>
            </a:r>
            <a:r>
              <a:rPr lang="en-US" altLang="en-US" sz="1200" dirty="0" err="1" smtClean="0">
                <a:solidFill>
                  <a:srgbClr val="000000"/>
                </a:solidFill>
                <a:latin typeface="Book Antiqua" panose="02040602050305030304" pitchFamily="18" charset="0"/>
                <a:ea typeface="ＭＳ Ｐゴシック" panose="020B0600070205080204" pitchFamily="34" charset="-128"/>
              </a:rPr>
              <a:t>Femenella’s</a:t>
            </a:r>
            <a:r>
              <a:rPr lang="en-US" altLang="en-US" sz="1200" dirty="0" smtClean="0">
                <a:solidFill>
                  <a:srgbClr val="000000"/>
                </a:solidFill>
                <a:latin typeface="Book Antiqua" panose="02040602050305030304" pitchFamily="18" charset="0"/>
                <a:ea typeface="ＭＳ Ｐゴシック" panose="020B0600070205080204" pitchFamily="34" charset="-128"/>
              </a:rPr>
              <a:t> adaptation of Hayes et al., 2012</a:t>
            </a:r>
            <a:endParaRPr lang="en-US" altLang="en-US" sz="1200" dirty="0">
              <a:solidFill>
                <a:srgbClr val="000000"/>
              </a:solidFill>
              <a:latin typeface="Book Antiqua" panose="02040602050305030304" pitchFamily="18" charset="0"/>
              <a:ea typeface="ＭＳ Ｐゴシック" panose="020B0600070205080204" pitchFamily="34" charset="-128"/>
            </a:endParaRPr>
          </a:p>
        </p:txBody>
      </p:sp>
      <p:sp>
        <p:nvSpPr>
          <p:cNvPr id="92170" name="Rectangle 13"/>
          <p:cNvSpPr>
            <a:spLocks noChangeArrowheads="1"/>
          </p:cNvSpPr>
          <p:nvPr/>
        </p:nvSpPr>
        <p:spPr bwMode="auto">
          <a:xfrm>
            <a:off x="1752600" y="2286001"/>
            <a:ext cx="24384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spcBef>
                <a:spcPct val="50000"/>
              </a:spcBef>
              <a:buFontTx/>
              <a:buNone/>
            </a:pPr>
            <a:r>
              <a:rPr lang="en-US" altLang="en-US" sz="2000">
                <a:solidFill>
                  <a:srgbClr val="002060"/>
                </a:solidFill>
                <a:latin typeface="Times New Roman" panose="02020603050405020304" pitchFamily="18" charset="0"/>
                <a:ea typeface="ＭＳ Ｐゴシック" panose="020B0600070205080204" pitchFamily="34" charset="-128"/>
              </a:rPr>
              <a:t>5. Are you willing</a:t>
            </a:r>
            <a:br>
              <a:rPr lang="en-US" altLang="en-US" sz="2000">
                <a:solidFill>
                  <a:srgbClr val="002060"/>
                </a:solidFill>
                <a:latin typeface="Times New Roman" panose="02020603050405020304" pitchFamily="18" charset="0"/>
                <a:ea typeface="ＭＳ Ｐゴシック" panose="020B0600070205080204" pitchFamily="34" charset="-128"/>
              </a:rPr>
            </a:br>
            <a:r>
              <a:rPr lang="en-US" altLang="en-US" sz="2000">
                <a:solidFill>
                  <a:srgbClr val="002060"/>
                </a:solidFill>
                <a:latin typeface="Times New Roman" panose="02020603050405020304" pitchFamily="18" charset="0"/>
                <a:ea typeface="ＭＳ Ｐゴシック" panose="020B0600070205080204" pitchFamily="34" charset="-128"/>
              </a:rPr>
              <a:t>    to experience</a:t>
            </a:r>
            <a:br>
              <a:rPr lang="en-US" altLang="en-US" sz="2000">
                <a:solidFill>
                  <a:srgbClr val="002060"/>
                </a:solidFill>
                <a:latin typeface="Times New Roman" panose="02020603050405020304" pitchFamily="18" charset="0"/>
                <a:ea typeface="ＭＳ Ｐゴシック" panose="020B0600070205080204" pitchFamily="34" charset="-128"/>
              </a:rPr>
            </a:br>
            <a:r>
              <a:rPr lang="en-US" altLang="en-US" sz="2000">
                <a:solidFill>
                  <a:srgbClr val="002060"/>
                </a:solidFill>
                <a:latin typeface="Times New Roman" panose="02020603050405020304" pitchFamily="18" charset="0"/>
                <a:ea typeface="ＭＳ Ｐゴシック" panose="020B0600070205080204" pitchFamily="34" charset="-128"/>
              </a:rPr>
              <a:t>   all of life in the</a:t>
            </a:r>
            <a:br>
              <a:rPr lang="en-US" altLang="en-US" sz="2000">
                <a:solidFill>
                  <a:srgbClr val="002060"/>
                </a:solidFill>
                <a:latin typeface="Times New Roman" panose="02020603050405020304" pitchFamily="18" charset="0"/>
                <a:ea typeface="ＭＳ Ｐゴシック" panose="020B0600070205080204" pitchFamily="34" charset="-128"/>
              </a:rPr>
            </a:br>
            <a:r>
              <a:rPr lang="en-US" altLang="en-US" sz="2000">
                <a:solidFill>
                  <a:srgbClr val="002060"/>
                </a:solidFill>
                <a:latin typeface="Times New Roman" panose="02020603050405020304" pitchFamily="18" charset="0"/>
                <a:ea typeface="ＭＳ Ｐゴシック" panose="020B0600070205080204" pitchFamily="34" charset="-128"/>
              </a:rPr>
              <a:t>   service of your</a:t>
            </a:r>
            <a:br>
              <a:rPr lang="en-US" altLang="en-US" sz="2000">
                <a:solidFill>
                  <a:srgbClr val="002060"/>
                </a:solidFill>
                <a:latin typeface="Times New Roman" panose="02020603050405020304" pitchFamily="18" charset="0"/>
                <a:ea typeface="ＭＳ Ｐゴシック" panose="020B0600070205080204" pitchFamily="34" charset="-128"/>
              </a:rPr>
            </a:br>
            <a:r>
              <a:rPr lang="en-US" altLang="en-US" sz="2000">
                <a:solidFill>
                  <a:srgbClr val="002060"/>
                </a:solidFill>
                <a:latin typeface="Times New Roman" panose="02020603050405020304" pitchFamily="18" charset="0"/>
                <a:ea typeface="ＭＳ Ｐゴシック" panose="020B0600070205080204" pitchFamily="34" charset="-128"/>
              </a:rPr>
              <a:t>   values?</a:t>
            </a:r>
          </a:p>
        </p:txBody>
      </p:sp>
    </p:spTree>
    <p:extLst>
      <p:ext uri="{BB962C8B-B14F-4D97-AF65-F5344CB8AC3E}">
        <p14:creationId xmlns:p14="http://schemas.microsoft.com/office/powerpoint/2010/main" val="250573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24584" grpId="0"/>
      <p:bldP spid="24585" grpId="0"/>
      <p:bldP spid="24586" grpId="0"/>
      <p:bldP spid="245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198715"/>
            <a:ext cx="8915399" cy="1468800"/>
          </a:xfrm>
        </p:spPr>
        <p:txBody>
          <a:bodyPr/>
          <a:lstStyle/>
          <a:p>
            <a:r>
              <a:rPr lang="en-US" b="1" dirty="0"/>
              <a:t>Glimpses into these processes…</a:t>
            </a:r>
          </a:p>
        </p:txBody>
      </p:sp>
    </p:spTree>
    <p:extLst>
      <p:ext uri="{BB962C8B-B14F-4D97-AF65-F5344CB8AC3E}">
        <p14:creationId xmlns:p14="http://schemas.microsoft.com/office/powerpoint/2010/main" val="3779749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1986</TotalTime>
  <Words>1455</Words>
  <Application>Microsoft Office PowerPoint</Application>
  <PresentationFormat>Widescreen</PresentationFormat>
  <Paragraphs>140</Paragraphs>
  <Slides>20</Slides>
  <Notes>14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ＭＳ Ｐゴシック</vt:lpstr>
      <vt:lpstr>Arial</vt:lpstr>
      <vt:lpstr>Book Antiqua</vt:lpstr>
      <vt:lpstr>Calibri</vt:lpstr>
      <vt:lpstr>Century Gothic</vt:lpstr>
      <vt:lpstr>Osaka</vt:lpstr>
      <vt:lpstr>Times New Roman</vt:lpstr>
      <vt:lpstr>Wingdings 3</vt:lpstr>
      <vt:lpstr>Wisp</vt:lpstr>
      <vt:lpstr>CorelDRAW</vt:lpstr>
      <vt:lpstr>Fostering psychological flexibility  and nurturing communities through acceptance and mindfulness-based approaches   </vt:lpstr>
      <vt:lpstr>Important considerations for continuing education</vt:lpstr>
      <vt:lpstr>Objectives and intentions</vt:lpstr>
      <vt:lpstr>Two mountains…</vt:lpstr>
      <vt:lpstr>The path ahead this morning</vt:lpstr>
      <vt:lpstr>Psychological flexibility (PF)</vt:lpstr>
      <vt:lpstr>Hexaflex model of psychological flexibility</vt:lpstr>
      <vt:lpstr>PowerPoint Presentation</vt:lpstr>
      <vt:lpstr>Glimpses into these processes…</vt:lpstr>
      <vt:lpstr>Ways of holding our emotional experiences</vt:lpstr>
      <vt:lpstr>Hexaflex model of psychological flexibility</vt:lpstr>
      <vt:lpstr>Exploring our values</vt:lpstr>
      <vt:lpstr>Nurturing community</vt:lpstr>
      <vt:lpstr>A note on self-as-context or perspective </vt:lpstr>
      <vt:lpstr>Relevance of these processes in/to our clinical work (from Wilson &amp; DuFrene, 2008)</vt:lpstr>
      <vt:lpstr>Relevance of these processes in/to our clinical work (from Wilson &amp; DuFrene, 2008)</vt:lpstr>
      <vt:lpstr>Relevance of these processes in/to our clinical work (from Wilson &amp; DuFrene, 2008)</vt:lpstr>
      <vt:lpstr>Thank you for sharing this time with us</vt:lpstr>
      <vt:lpstr>Select references</vt:lpstr>
      <vt:lpstr>Two mountains metaphor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Lerner</dc:creator>
  <cp:lastModifiedBy>Jennifer Lerner</cp:lastModifiedBy>
  <cp:revision>49</cp:revision>
  <dcterms:created xsi:type="dcterms:W3CDTF">2018-04-12T19:36:27Z</dcterms:created>
  <dcterms:modified xsi:type="dcterms:W3CDTF">2018-05-09T18:00:20Z</dcterms:modified>
</cp:coreProperties>
</file>