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9" r:id="rId1"/>
  </p:sldMasterIdLst>
  <p:handoutMasterIdLst>
    <p:handoutMasterId r:id="rId19"/>
  </p:handoutMasterIdLst>
  <p:sldIdLst>
    <p:sldId id="256" r:id="rId2"/>
    <p:sldId id="257" r:id="rId3"/>
    <p:sldId id="258" r:id="rId4"/>
    <p:sldId id="267" r:id="rId5"/>
    <p:sldId id="260" r:id="rId6"/>
    <p:sldId id="261" r:id="rId7"/>
    <p:sldId id="262" r:id="rId8"/>
    <p:sldId id="263" r:id="rId9"/>
    <p:sldId id="265" r:id="rId10"/>
    <p:sldId id="264" r:id="rId11"/>
    <p:sldId id="266" r:id="rId12"/>
    <p:sldId id="268" r:id="rId13"/>
    <p:sldId id="269" r:id="rId14"/>
    <p:sldId id="271" r:id="rId15"/>
    <p:sldId id="270" r:id="rId16"/>
    <p:sldId id="272" r:id="rId17"/>
    <p:sldId id="259"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8" d="100"/>
          <a:sy n="108" d="100"/>
        </p:scale>
        <p:origin x="-80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F01497A-80CB-9046-9AFC-B634B63A4269}" type="datetimeFigureOut">
              <a:rPr lang="en-US" smtClean="0"/>
              <a:t>9/11/18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FBB25FB-5127-E044-A47C-4B31098467DE}" type="slidenum">
              <a:rPr lang="en-US" smtClean="0"/>
              <a:t>‹#›</a:t>
            </a:fld>
            <a:endParaRPr lang="en-US" dirty="0"/>
          </a:p>
        </p:txBody>
      </p:sp>
    </p:spTree>
    <p:extLst>
      <p:ext uri="{BB962C8B-B14F-4D97-AF65-F5344CB8AC3E}">
        <p14:creationId xmlns:p14="http://schemas.microsoft.com/office/powerpoint/2010/main" val="41067997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9/11/18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6C205D-BDCE-4676-877D-CB5D308D508B}" type="datetimeFigureOut">
              <a:rPr lang="en-US" smtClean="0"/>
              <a:t>9/11/18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52D5EA-74B7-45EE-9AFA-A77439B2B86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C205D-BDCE-4676-877D-CB5D308D508B}" type="datetimeFigureOut">
              <a:rPr lang="en-US" smtClean="0"/>
              <a:t>9/11/18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52D5EA-74B7-45EE-9AFA-A77439B2B86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C205D-BDCE-4676-877D-CB5D308D508B}" type="datetimeFigureOut">
              <a:rPr lang="en-US" smtClean="0"/>
              <a:t>9/11/18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52D5EA-74B7-45EE-9AFA-A77439B2B86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9/11/18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6C205D-BDCE-4676-877D-CB5D308D508B}" type="datetimeFigureOut">
              <a:rPr lang="en-US" smtClean="0"/>
              <a:t>9/11/18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52D5EA-74B7-45EE-9AFA-A77439B2B86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6C205D-BDCE-4676-877D-CB5D308D508B}" type="datetimeFigureOut">
              <a:rPr lang="en-US" smtClean="0"/>
              <a:t>9/11/18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52D5EA-74B7-45EE-9AFA-A77439B2B86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6C205D-BDCE-4676-877D-CB5D308D508B}" type="datetimeFigureOut">
              <a:rPr lang="en-US" smtClean="0"/>
              <a:t>9/11/18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52D5EA-74B7-45EE-9AFA-A77439B2B86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6C205D-BDCE-4676-877D-CB5D308D508B}" type="datetimeFigureOut">
              <a:rPr lang="en-US" smtClean="0"/>
              <a:t>9/11/18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52D5EA-74B7-45EE-9AFA-A77439B2B86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6C205D-BDCE-4676-877D-CB5D308D508B}" type="datetimeFigureOut">
              <a:rPr lang="en-US" smtClean="0"/>
              <a:t>9/11/18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52D5EA-74B7-45EE-9AFA-A77439B2B86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6C205D-BDCE-4676-877D-CB5D308D508B}" type="datetimeFigureOut">
              <a:rPr lang="en-US" smtClean="0"/>
              <a:t>9/11/18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52D5EA-74B7-45EE-9AFA-A77439B2B86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C205D-BDCE-4676-877D-CB5D308D508B}" type="datetimeFigureOut">
              <a:rPr lang="en-US" smtClean="0"/>
              <a:t>9/11/18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52D5EA-74B7-45EE-9AFA-A77439B2B860}"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Lst>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drwatter@morrispsych.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Sexuality in Later Life: Navigating the Challenges of Changing Bodies</a:t>
            </a:r>
            <a:endParaRPr lang="en-US" dirty="0"/>
          </a:p>
        </p:txBody>
      </p:sp>
      <p:sp>
        <p:nvSpPr>
          <p:cNvPr id="3" name="Subtitle 2"/>
          <p:cNvSpPr>
            <a:spLocks noGrp="1"/>
          </p:cNvSpPr>
          <p:nvPr>
            <p:ph type="subTitle" idx="1"/>
          </p:nvPr>
        </p:nvSpPr>
        <p:spPr/>
        <p:txBody>
          <a:bodyPr/>
          <a:lstStyle/>
          <a:p>
            <a:r>
              <a:rPr lang="en-US" dirty="0" smtClean="0"/>
              <a:t>Daniel N. Watter, Ed.D.</a:t>
            </a:r>
          </a:p>
          <a:p>
            <a:r>
              <a:rPr lang="en-US" dirty="0" smtClean="0"/>
              <a:t>September 12, 2018</a:t>
            </a:r>
            <a:endParaRPr lang="en-US" dirty="0"/>
          </a:p>
        </p:txBody>
      </p:sp>
    </p:spTree>
    <p:extLst>
      <p:ext uri="{BB962C8B-B14F-4D97-AF65-F5344CB8AC3E}">
        <p14:creationId xmlns:p14="http://schemas.microsoft.com/office/powerpoint/2010/main" val="158911382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Death Terror and the Denial of Death</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Life is an eternal upward spiral.</a:t>
            </a:r>
          </a:p>
          <a:p>
            <a:r>
              <a:rPr lang="en-US" dirty="0" smtClean="0"/>
              <a:t>Aging and loss of function represent “weakness” and should be combatted.  </a:t>
            </a:r>
          </a:p>
          <a:p>
            <a:r>
              <a:rPr lang="en-US" dirty="0" smtClean="0"/>
              <a:t>Societal attitude of aging and death should be avoided at all costs (literally and figuratively!)</a:t>
            </a:r>
          </a:p>
          <a:p>
            <a:r>
              <a:rPr lang="en-US" dirty="0" smtClean="0"/>
              <a:t>Age defying has turned to “age-reversing.”</a:t>
            </a:r>
            <a:endParaRPr lang="en-US" dirty="0"/>
          </a:p>
        </p:txBody>
      </p:sp>
    </p:spTree>
    <p:extLst>
      <p:ext uri="{BB962C8B-B14F-4D97-AF65-F5344CB8AC3E}">
        <p14:creationId xmlns:p14="http://schemas.microsoft.com/office/powerpoint/2010/main" val="251487958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Result?</a:t>
            </a:r>
            <a:br>
              <a:rPr lang="en-US" dirty="0" smtClean="0"/>
            </a:br>
            <a:endParaRPr lang="en-US" dirty="0"/>
          </a:p>
        </p:txBody>
      </p:sp>
      <p:sp>
        <p:nvSpPr>
          <p:cNvPr id="3" name="Content Placeholder 2"/>
          <p:cNvSpPr>
            <a:spLocks noGrp="1"/>
          </p:cNvSpPr>
          <p:nvPr>
            <p:ph idx="1"/>
          </p:nvPr>
        </p:nvSpPr>
        <p:spPr/>
        <p:txBody>
          <a:bodyPr/>
          <a:lstStyle/>
          <a:p>
            <a:r>
              <a:rPr lang="en-US" dirty="0" smtClean="0"/>
              <a:t>Often a collusive effort in promoting an unrealistic, and possibly unhealthy, attitude toward sex and aging bodies.</a:t>
            </a:r>
            <a:endParaRPr lang="en-US" dirty="0"/>
          </a:p>
        </p:txBody>
      </p:sp>
    </p:spTree>
    <p:extLst>
      <p:ext uri="{BB962C8B-B14F-4D97-AF65-F5344CB8AC3E}">
        <p14:creationId xmlns:p14="http://schemas.microsoft.com/office/powerpoint/2010/main" val="366877022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Truth?</a:t>
            </a:r>
            <a:endParaRPr lang="en-US" dirty="0"/>
          </a:p>
        </p:txBody>
      </p:sp>
      <p:sp>
        <p:nvSpPr>
          <p:cNvPr id="3" name="Content Placeholder 2"/>
          <p:cNvSpPr>
            <a:spLocks noGrp="1"/>
          </p:cNvSpPr>
          <p:nvPr>
            <p:ph idx="1"/>
          </p:nvPr>
        </p:nvSpPr>
        <p:spPr/>
        <p:txBody>
          <a:bodyPr>
            <a:normAutofit fontScale="92500"/>
          </a:bodyPr>
          <a:lstStyle/>
          <a:p>
            <a:r>
              <a:rPr lang="en-US" dirty="0" smtClean="0"/>
              <a:t>Sex in later life can be extremely fulfilling, even better for some, but it will be DIFFERENT than in youth—and that is how it is supposed to be!</a:t>
            </a:r>
          </a:p>
          <a:p>
            <a:r>
              <a:rPr lang="en-US" dirty="0" smtClean="0"/>
              <a:t>Perhaps like the difference between downhill and cross-country skiing</a:t>
            </a:r>
            <a:r>
              <a:rPr lang="en-US" dirty="0" smtClean="0"/>
              <a:t>.</a:t>
            </a:r>
          </a:p>
          <a:p>
            <a:r>
              <a:rPr lang="en-US" dirty="0" smtClean="0"/>
              <a:t>Intercourse may no longer be a viable option.</a:t>
            </a:r>
            <a:endParaRPr lang="en-US" dirty="0" smtClean="0"/>
          </a:p>
        </p:txBody>
      </p:sp>
    </p:spTree>
    <p:extLst>
      <p:ext uri="{BB962C8B-B14F-4D97-AF65-F5344CB8AC3E}">
        <p14:creationId xmlns:p14="http://schemas.microsoft.com/office/powerpoint/2010/main" val="202202610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 Psychologists, How Do We Help Our Patients Navigate This?</a:t>
            </a:r>
            <a:br>
              <a:rPr lang="en-US" dirty="0" smtClean="0"/>
            </a:b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Ego Integrity vs. Despair (Erikson)</a:t>
            </a:r>
          </a:p>
          <a:p>
            <a:r>
              <a:rPr lang="en-US" dirty="0" smtClean="0"/>
              <a:t>Existentially-oriented therapists (i.e. Erikson, Yalom, May) have long known that the key to successful aging is a life well lived.</a:t>
            </a:r>
          </a:p>
          <a:p>
            <a:r>
              <a:rPr lang="en-US" dirty="0" smtClean="0"/>
              <a:t>But how do we get people there?</a:t>
            </a:r>
          </a:p>
          <a:p>
            <a:endParaRPr lang="en-US" dirty="0" smtClean="0"/>
          </a:p>
        </p:txBody>
      </p:sp>
    </p:spTree>
    <p:extLst>
      <p:ext uri="{BB962C8B-B14F-4D97-AF65-F5344CB8AC3E}">
        <p14:creationId xmlns:p14="http://schemas.microsoft.com/office/powerpoint/2010/main" val="49509513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Terrible Names!</a:t>
            </a:r>
            <a:endParaRPr lang="en-US" dirty="0"/>
          </a:p>
        </p:txBody>
      </p:sp>
      <p:sp>
        <p:nvSpPr>
          <p:cNvPr id="3" name="Content Placeholder 2"/>
          <p:cNvSpPr>
            <a:spLocks noGrp="1"/>
          </p:cNvSpPr>
          <p:nvPr>
            <p:ph idx="1"/>
          </p:nvPr>
        </p:nvSpPr>
        <p:spPr/>
        <p:txBody>
          <a:bodyPr/>
          <a:lstStyle/>
          <a:p>
            <a:r>
              <a:rPr lang="en-US" dirty="0" smtClean="0"/>
              <a:t>The Good-Enough Sex Model</a:t>
            </a:r>
          </a:p>
          <a:p>
            <a:r>
              <a:rPr lang="en-US" dirty="0" smtClean="0"/>
              <a:t>Optimal Sexuality</a:t>
            </a:r>
            <a:endParaRPr lang="en-US" dirty="0"/>
          </a:p>
        </p:txBody>
      </p:sp>
    </p:spTree>
    <p:extLst>
      <p:ext uri="{BB962C8B-B14F-4D97-AF65-F5344CB8AC3E}">
        <p14:creationId xmlns:p14="http://schemas.microsoft.com/office/powerpoint/2010/main" val="122347906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Solutions/Challenges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 must deal with the losses, and process any fears/anxieties regarding existence and death.  “Spin-doctoring” will be poorly received.</a:t>
            </a:r>
          </a:p>
          <a:p>
            <a:r>
              <a:rPr lang="en-US" dirty="0" smtClean="0"/>
              <a:t>We must recognize our own fears/anxieties regarding existence and death.</a:t>
            </a:r>
          </a:p>
          <a:p>
            <a:r>
              <a:rPr lang="en-US" dirty="0" smtClean="0"/>
              <a:t>We must be aware of the “law of unintended consequences” regarding our interventions (clinical and ethical).</a:t>
            </a:r>
          </a:p>
          <a:p>
            <a:r>
              <a:rPr lang="en-US" dirty="0" smtClean="0"/>
              <a:t>Keys to success active pursuit and receptive openness.</a:t>
            </a:r>
          </a:p>
          <a:p>
            <a:endParaRPr lang="en-US" dirty="0"/>
          </a:p>
        </p:txBody>
      </p:sp>
    </p:spTree>
    <p:extLst>
      <p:ext uri="{BB962C8B-B14F-4D97-AF65-F5344CB8AC3E}">
        <p14:creationId xmlns:p14="http://schemas.microsoft.com/office/powerpoint/2010/main" val="145597413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don’t know as much as we think we do.</a:t>
            </a:r>
          </a:p>
          <a:p>
            <a:r>
              <a:rPr lang="en-US" dirty="0" smtClean="0"/>
              <a:t>Sex in aging can still be a wonderful experience, but it will not be the sexuality of youth.</a:t>
            </a:r>
          </a:p>
          <a:p>
            <a:r>
              <a:rPr lang="en-US" dirty="0" smtClean="0"/>
              <a:t>We must acknowledge and process the loss of the functioning we knew in order to move onto acceptance and celebration of the functioning that is age-appropriate and consistent with life-cycle development.</a:t>
            </a:r>
            <a:endParaRPr lang="en-US" dirty="0"/>
          </a:p>
        </p:txBody>
      </p:sp>
    </p:spTree>
    <p:extLst>
      <p:ext uri="{BB962C8B-B14F-4D97-AF65-F5344CB8AC3E}">
        <p14:creationId xmlns:p14="http://schemas.microsoft.com/office/powerpoint/2010/main" val="14755794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wrap="square" numCol="1" anchorCtr="0" compatLnSpc="1">
            <a:prstTxWarp prst="textNoShape">
              <a:avLst/>
            </a:prstTxWarp>
          </a:bodyPr>
          <a:lstStyle/>
          <a:p>
            <a:pPr eaLnBrk="1" hangingPunct="1"/>
            <a:r>
              <a:rPr lang="en-US" dirty="0">
                <a:effectLst>
                  <a:outerShdw blurRad="38100" dist="38100" dir="2700000" algn="tl">
                    <a:srgbClr val="0064E2"/>
                  </a:outerShdw>
                </a:effectLst>
                <a:latin typeface="Corbel" charset="0"/>
                <a:ea typeface="ＭＳ Ｐゴシック" charset="0"/>
                <a:cs typeface="ＭＳ Ｐゴシック" charset="0"/>
              </a:rPr>
              <a:t>Contact Information</a:t>
            </a:r>
          </a:p>
        </p:txBody>
      </p:sp>
      <p:sp>
        <p:nvSpPr>
          <p:cNvPr id="59395" name="Content Placeholder 2"/>
          <p:cNvSpPr>
            <a:spLocks noGrp="1"/>
          </p:cNvSpPr>
          <p:nvPr>
            <p:ph idx="1"/>
          </p:nvPr>
        </p:nvSpPr>
        <p:spPr/>
        <p:txBody>
          <a:bodyPr wrap="square" numCol="1" anchor="t" anchorCtr="0" compatLnSpc="1">
            <a:prstTxWarp prst="textNoShape">
              <a:avLst/>
            </a:prstTxWarp>
            <a:normAutofit fontScale="92500" lnSpcReduction="10000"/>
          </a:bodyPr>
          <a:lstStyle/>
          <a:p>
            <a:pPr eaLnBrk="1" hangingPunct="1"/>
            <a:r>
              <a:rPr lang="en-US" dirty="0">
                <a:effectLst>
                  <a:outerShdw blurRad="38100" dist="38100" dir="2700000" algn="tl">
                    <a:srgbClr val="0064E2"/>
                  </a:outerShdw>
                </a:effectLst>
                <a:latin typeface="Corbel" charset="0"/>
                <a:ea typeface="ＭＳ Ｐゴシック" charset="0"/>
                <a:cs typeface="ＭＳ Ｐゴシック" charset="0"/>
              </a:rPr>
              <a:t>Daniel N. Watter, Ed.D.</a:t>
            </a:r>
          </a:p>
          <a:p>
            <a:pPr eaLnBrk="1" hangingPunct="1"/>
            <a:r>
              <a:rPr lang="en-US" dirty="0">
                <a:effectLst>
                  <a:outerShdw blurRad="38100" dist="38100" dir="2700000" algn="tl">
                    <a:srgbClr val="0064E2"/>
                  </a:outerShdw>
                </a:effectLst>
                <a:latin typeface="Corbel" charset="0"/>
                <a:ea typeface="ＭＳ Ｐゴシック" charset="0"/>
                <a:cs typeface="ＭＳ Ｐゴシック" charset="0"/>
              </a:rPr>
              <a:t>50 Cherry Hill Road, Ste. 305</a:t>
            </a:r>
          </a:p>
          <a:p>
            <a:pPr eaLnBrk="1" hangingPunct="1"/>
            <a:r>
              <a:rPr lang="en-US" dirty="0">
                <a:effectLst>
                  <a:outerShdw blurRad="38100" dist="38100" dir="2700000" algn="tl">
                    <a:srgbClr val="0064E2"/>
                  </a:outerShdw>
                </a:effectLst>
                <a:latin typeface="Corbel" charset="0"/>
                <a:ea typeface="ＭＳ Ｐゴシック" charset="0"/>
                <a:cs typeface="ＭＳ Ｐゴシック" charset="0"/>
              </a:rPr>
              <a:t>Parsippany, New Jersey 07054</a:t>
            </a:r>
          </a:p>
          <a:p>
            <a:pPr eaLnBrk="1" hangingPunct="1"/>
            <a:r>
              <a:rPr lang="en-US" dirty="0">
                <a:effectLst>
                  <a:outerShdw blurRad="38100" dist="38100" dir="2700000" algn="tl">
                    <a:srgbClr val="0064E2"/>
                  </a:outerShdw>
                </a:effectLst>
                <a:latin typeface="Corbel" charset="0"/>
                <a:ea typeface="ＭＳ Ｐゴシック" charset="0"/>
                <a:cs typeface="ＭＳ Ｐゴシック" charset="0"/>
              </a:rPr>
              <a:t>973-257-9000 x202</a:t>
            </a:r>
          </a:p>
          <a:p>
            <a:pPr eaLnBrk="1" hangingPunct="1"/>
            <a:r>
              <a:rPr lang="en-US" dirty="0">
                <a:effectLst>
                  <a:outerShdw blurRad="38100" dist="38100" dir="2700000" algn="tl">
                    <a:srgbClr val="0064E2"/>
                  </a:outerShdw>
                </a:effectLst>
                <a:latin typeface="Corbel" charset="0"/>
                <a:ea typeface="ＭＳ Ｐゴシック" charset="0"/>
                <a:cs typeface="ＭＳ Ｐゴシック" charset="0"/>
                <a:hlinkClick r:id="rId2"/>
              </a:rPr>
              <a:t>drwatter@morrispsych.com</a:t>
            </a:r>
            <a:endParaRPr lang="en-US" dirty="0">
              <a:effectLst>
                <a:outerShdw blurRad="38100" dist="38100" dir="2700000" algn="tl">
                  <a:srgbClr val="0064E2"/>
                </a:outerShdw>
              </a:effectLst>
              <a:latin typeface="Corbel" charset="0"/>
              <a:ea typeface="ＭＳ Ｐゴシック" charset="0"/>
              <a:cs typeface="ＭＳ Ｐゴシック" charset="0"/>
            </a:endParaRPr>
          </a:p>
          <a:p>
            <a:pPr eaLnBrk="1" hangingPunct="1"/>
            <a:r>
              <a:rPr lang="en-US" dirty="0">
                <a:effectLst>
                  <a:outerShdw blurRad="38100" dist="38100" dir="2700000" algn="tl">
                    <a:srgbClr val="0064E2"/>
                  </a:outerShdw>
                </a:effectLst>
                <a:latin typeface="Corbel" charset="0"/>
                <a:ea typeface="ＭＳ Ｐゴシック" charset="0"/>
                <a:cs typeface="ＭＳ Ｐゴシック" charset="0"/>
              </a:rPr>
              <a:t>www.morrispsych.com</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r>
              <a:rPr lang="en-US" dirty="0">
                <a:effectLst>
                  <a:outerShdw blurRad="38100" dist="38100" dir="2700000" algn="tl">
                    <a:srgbClr val="0064E2"/>
                  </a:outerShdw>
                </a:effectLst>
                <a:latin typeface="Corbel" charset="0"/>
                <a:ea typeface="ＭＳ Ｐゴシック" charset="0"/>
                <a:cs typeface="ＭＳ Ｐゴシック" charset="0"/>
              </a:rPr>
              <a:t>Disclaimer and COI</a:t>
            </a:r>
          </a:p>
        </p:txBody>
      </p:sp>
      <p:sp>
        <p:nvSpPr>
          <p:cNvPr id="3" name="Content Placeholder 2"/>
          <p:cNvSpPr>
            <a:spLocks noGrp="1"/>
          </p:cNvSpPr>
          <p:nvPr>
            <p:ph idx="1"/>
          </p:nvPr>
        </p:nvSpPr>
        <p:spPr/>
        <p:txBody>
          <a:bodyPr wrap="square" numCol="1" anchor="t" anchorCtr="0" compatLnSpc="1">
            <a:prstTxWarp prst="textNoShape">
              <a:avLst/>
            </a:prstTxWarp>
            <a:normAutofit/>
          </a:bodyPr>
          <a:lstStyle/>
          <a:p>
            <a:pPr eaLnBrk="1" hangingPunct="1">
              <a:buFont typeface="Wingdings" charset="0"/>
              <a:buNone/>
            </a:pPr>
            <a:r>
              <a:rPr lang="en-US" sz="2400" dirty="0">
                <a:effectLst>
                  <a:outerShdw blurRad="38100" dist="38100" dir="2700000" algn="tl">
                    <a:srgbClr val="0064E2"/>
                  </a:outerShdw>
                </a:effectLst>
                <a:latin typeface="Corbel" charset="0"/>
                <a:ea typeface="ＭＳ Ｐゴシック" charset="0"/>
                <a:cs typeface="ＭＳ Ｐゴシック" charset="0"/>
              </a:rPr>
              <a:t>I am a member of the State of New Jersey Board of Psychological Examiners.  My presentation today represents my opinions, only, and not any official position of the Board or the State of New Jersey.</a:t>
            </a:r>
          </a:p>
          <a:p>
            <a:pPr eaLnBrk="1" hangingPunct="1">
              <a:buFont typeface="Wingdings" charset="0"/>
              <a:buNone/>
            </a:pPr>
            <a:endParaRPr lang="en-US" sz="2400" dirty="0">
              <a:effectLst>
                <a:outerShdw blurRad="38100" dist="38100" dir="2700000" algn="tl">
                  <a:srgbClr val="0064E2"/>
                </a:outerShdw>
              </a:effectLst>
              <a:latin typeface="Corbel" charset="0"/>
              <a:ea typeface="ＭＳ Ｐゴシック" charset="0"/>
              <a:cs typeface="ＭＳ Ｐゴシック" charset="0"/>
            </a:endParaRPr>
          </a:p>
          <a:p>
            <a:pPr eaLnBrk="1" hangingPunct="1">
              <a:buFont typeface="Wingdings" charset="0"/>
              <a:buNone/>
            </a:pPr>
            <a:r>
              <a:rPr lang="en-US" sz="2400" dirty="0">
                <a:effectLst>
                  <a:outerShdw blurRad="38100" dist="38100" dir="2700000" algn="tl">
                    <a:srgbClr val="0064E2"/>
                  </a:outerShdw>
                </a:effectLst>
                <a:latin typeface="Corbel" charset="0"/>
                <a:ea typeface="ＭＳ Ｐゴシック" charset="0"/>
                <a:cs typeface="ＭＳ Ｐゴシック" charset="0"/>
              </a:rPr>
              <a:t>I have no financial conflicts of interest to disclose.</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Look at some of the sexual concerns common to our aging psychotherapy patients;</a:t>
            </a:r>
          </a:p>
          <a:p>
            <a:r>
              <a:rPr lang="en-US" dirty="0" smtClean="0"/>
              <a:t>Discuss treatment strategies to address such concerns;</a:t>
            </a:r>
          </a:p>
          <a:p>
            <a:r>
              <a:rPr lang="en-US" dirty="0" smtClean="0"/>
              <a:t>Examine some of the ethical conflicts in our current treatment paradigms for this population.</a:t>
            </a:r>
          </a:p>
          <a:p>
            <a:r>
              <a:rPr lang="en-US" dirty="0" smtClean="0"/>
              <a:t>Questions/comments are welcome throughout.</a:t>
            </a:r>
            <a:endParaRPr lang="en-US" dirty="0"/>
          </a:p>
        </p:txBody>
      </p:sp>
    </p:spTree>
    <p:extLst>
      <p:ext uri="{BB962C8B-B14F-4D97-AF65-F5344CB8AC3E}">
        <p14:creationId xmlns:p14="http://schemas.microsoft.com/office/powerpoint/2010/main" val="375090428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We Really Know?</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Very little!</a:t>
            </a:r>
          </a:p>
          <a:p>
            <a:r>
              <a:rPr lang="en-US" dirty="0" smtClean="0"/>
              <a:t>Older adults are frequently considered as a single cohort in our research studies.  This ignores the biopsychosocial, cultural, health-status, and religious heterogeneity within this group.</a:t>
            </a:r>
            <a:endParaRPr lang="en-US" dirty="0"/>
          </a:p>
        </p:txBody>
      </p:sp>
    </p:spTree>
    <p:extLst>
      <p:ext uri="{BB962C8B-B14F-4D97-AF65-F5344CB8AC3E}">
        <p14:creationId xmlns:p14="http://schemas.microsoft.com/office/powerpoint/2010/main" val="169925439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Normal Bodily Changes Associated </a:t>
            </a:r>
            <a:r>
              <a:rPr lang="en-US" dirty="0"/>
              <a:t>W</a:t>
            </a:r>
            <a:r>
              <a:rPr lang="en-US" dirty="0" smtClean="0"/>
              <a:t>ith Aging</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Women:</a:t>
            </a:r>
          </a:p>
          <a:p>
            <a:r>
              <a:rPr lang="en-US" dirty="0" smtClean="0"/>
              <a:t>Vaginas can shorten and narrow.</a:t>
            </a:r>
          </a:p>
          <a:p>
            <a:r>
              <a:rPr lang="en-US" dirty="0" smtClean="0"/>
              <a:t>Vaginal walls may thin and stiffen.</a:t>
            </a:r>
          </a:p>
          <a:p>
            <a:r>
              <a:rPr lang="en-US" dirty="0" smtClean="0"/>
              <a:t>Vaginal lubrication will likely decrease significantly, and it may take more time for the vagina to naturally lubricate itself</a:t>
            </a:r>
            <a:r>
              <a:rPr lang="en-US" dirty="0" smtClean="0"/>
              <a:t>.</a:t>
            </a:r>
          </a:p>
          <a:p>
            <a:r>
              <a:rPr lang="en-US" dirty="0" smtClean="0"/>
              <a:t>All of which is likely to result in painful intercourse.</a:t>
            </a:r>
            <a:endParaRPr lang="en-US" dirty="0"/>
          </a:p>
        </p:txBody>
      </p:sp>
    </p:spTree>
    <p:extLst>
      <p:ext uri="{BB962C8B-B14F-4D97-AF65-F5344CB8AC3E}">
        <p14:creationId xmlns:p14="http://schemas.microsoft.com/office/powerpoint/2010/main" val="52766579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Scale>
                                      <p:cBhvr>
                                        <p:cTn id="7"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1" end="1"/>
                                            </p:txEl>
                                          </p:spTgt>
                                        </p:tgtEl>
                                        <p:attrNameLst>
                                          <p:attrName>ppt_x</p:attrName>
                                          <p:attrName>ppt_y</p:attrName>
                                        </p:attrNameLst>
                                      </p:cBhvr>
                                    </p:animMotion>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Scale>
                                      <p:cBhvr>
                                        <p:cTn id="14"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2" end="2"/>
                                            </p:txEl>
                                          </p:spTgt>
                                        </p:tgtEl>
                                        <p:attrNameLst>
                                          <p:attrName>ppt_x</p:attrName>
                                          <p:attrName>ppt_y</p:attrName>
                                        </p:attrNameLst>
                                      </p:cBhvr>
                                    </p:animMotion>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Scale>
                                      <p:cBhvr>
                                        <p:cTn id="21"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3" end="3"/>
                                            </p:txEl>
                                          </p:spTgt>
                                        </p:tgtEl>
                                        <p:attrNameLst>
                                          <p:attrName>ppt_x</p:attrName>
                                          <p:attrName>ppt_y</p:attrName>
                                        </p:attrNameLst>
                                      </p:cBhvr>
                                    </p:animMotion>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Scale>
                                      <p:cBhvr>
                                        <p:cTn id="28"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4" end="4"/>
                                            </p:txEl>
                                          </p:spTgt>
                                        </p:tgtEl>
                                        <p:attrNameLst>
                                          <p:attrName>ppt_x</p:attrName>
                                          <p:attrName>ppt_y</p:attrName>
                                        </p:attrNameLst>
                                      </p:cBhvr>
                                    </p:animMotion>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Scale>
                                      <p:cBhvr>
                                        <p:cTn id="35"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5" end="5"/>
                                            </p:txEl>
                                          </p:spTgt>
                                        </p:tgtEl>
                                        <p:attrNameLst>
                                          <p:attrName>ppt_x</p:attrName>
                                          <p:attrName>ppt_y</p:attrName>
                                        </p:attrNameLst>
                                      </p:cBhvr>
                                    </p:animMotion>
                                    <p:animEffect transition="in" filter="fade">
                                      <p:cBhvr>
                                        <p:cTn id="3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Normal Bodily Changes Associated With Aging</a:t>
            </a:r>
          </a:p>
        </p:txBody>
      </p:sp>
      <p:sp>
        <p:nvSpPr>
          <p:cNvPr id="3" name="Content Placeholder 2"/>
          <p:cNvSpPr>
            <a:spLocks noGrp="1"/>
          </p:cNvSpPr>
          <p:nvPr>
            <p:ph idx="1"/>
          </p:nvPr>
        </p:nvSpPr>
        <p:spPr/>
        <p:txBody>
          <a:bodyPr>
            <a:normAutofit fontScale="62500" lnSpcReduction="20000"/>
          </a:bodyPr>
          <a:lstStyle/>
          <a:p>
            <a:endParaRPr lang="en-US" dirty="0" smtClean="0"/>
          </a:p>
          <a:p>
            <a:r>
              <a:rPr lang="en-US" dirty="0" smtClean="0"/>
              <a:t>Men:</a:t>
            </a:r>
          </a:p>
          <a:p>
            <a:r>
              <a:rPr lang="en-US" dirty="0" smtClean="0"/>
              <a:t>Erections may take longer to achieve.</a:t>
            </a:r>
          </a:p>
          <a:p>
            <a:r>
              <a:rPr lang="en-US" dirty="0" smtClean="0"/>
              <a:t>Erections may not last as long.</a:t>
            </a:r>
          </a:p>
          <a:p>
            <a:r>
              <a:rPr lang="en-US" dirty="0" smtClean="0"/>
              <a:t>Erections may not be as firm.</a:t>
            </a:r>
          </a:p>
          <a:p>
            <a:r>
              <a:rPr lang="en-US" dirty="0" smtClean="0"/>
              <a:t>Refractory period may be extended.</a:t>
            </a:r>
          </a:p>
          <a:p>
            <a:r>
              <a:rPr lang="en-US" dirty="0" smtClean="0"/>
              <a:t>Ejaculatory volume and intensity may decrease.</a:t>
            </a:r>
          </a:p>
          <a:p>
            <a:r>
              <a:rPr lang="en-US" dirty="0" smtClean="0"/>
              <a:t>Orgasm may become less consistent</a:t>
            </a:r>
            <a:r>
              <a:rPr lang="en-US" dirty="0" smtClean="0"/>
              <a:t>.</a:t>
            </a:r>
          </a:p>
          <a:p>
            <a:r>
              <a:rPr lang="en-US" dirty="0" smtClean="0"/>
              <a:t>Many of which will result in difficulties with intercourse.</a:t>
            </a:r>
            <a:endParaRPr lang="en-US" dirty="0"/>
          </a:p>
        </p:txBody>
      </p:sp>
    </p:spTree>
    <p:extLst>
      <p:ext uri="{BB962C8B-B14F-4D97-AF65-F5344CB8AC3E}">
        <p14:creationId xmlns:p14="http://schemas.microsoft.com/office/powerpoint/2010/main" val="376114616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Scale>
                                      <p:cBhvr>
                                        <p:cTn id="7"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1" end="1"/>
                                            </p:txEl>
                                          </p:spTgt>
                                        </p:tgtEl>
                                        <p:attrNameLst>
                                          <p:attrName>ppt_x</p:attrName>
                                          <p:attrName>ppt_y</p:attrName>
                                        </p:attrNameLst>
                                      </p:cBhvr>
                                    </p:animMotion>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Scale>
                                      <p:cBhvr>
                                        <p:cTn id="14"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2" end="2"/>
                                            </p:txEl>
                                          </p:spTgt>
                                        </p:tgtEl>
                                        <p:attrNameLst>
                                          <p:attrName>ppt_x</p:attrName>
                                          <p:attrName>ppt_y</p:attrName>
                                        </p:attrNameLst>
                                      </p:cBhvr>
                                    </p:animMotion>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Scale>
                                      <p:cBhvr>
                                        <p:cTn id="21"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3" end="3"/>
                                            </p:txEl>
                                          </p:spTgt>
                                        </p:tgtEl>
                                        <p:attrNameLst>
                                          <p:attrName>ppt_x</p:attrName>
                                          <p:attrName>ppt_y</p:attrName>
                                        </p:attrNameLst>
                                      </p:cBhvr>
                                    </p:animMotion>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Scale>
                                      <p:cBhvr>
                                        <p:cTn id="28"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4" end="4"/>
                                            </p:txEl>
                                          </p:spTgt>
                                        </p:tgtEl>
                                        <p:attrNameLst>
                                          <p:attrName>ppt_x</p:attrName>
                                          <p:attrName>ppt_y</p:attrName>
                                        </p:attrNameLst>
                                      </p:cBhvr>
                                    </p:animMotion>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Scale>
                                      <p:cBhvr>
                                        <p:cTn id="35"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5" end="5"/>
                                            </p:txEl>
                                          </p:spTgt>
                                        </p:tgtEl>
                                        <p:attrNameLst>
                                          <p:attrName>ppt_x</p:attrName>
                                          <p:attrName>ppt_y</p:attrName>
                                        </p:attrNameLst>
                                      </p:cBhvr>
                                    </p:animMotion>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Scale>
                                      <p:cBhvr>
                                        <p:cTn id="42"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6" end="6"/>
                                            </p:txEl>
                                          </p:spTgt>
                                        </p:tgtEl>
                                        <p:attrNameLst>
                                          <p:attrName>ppt_x</p:attrName>
                                          <p:attrName>ppt_y</p:attrName>
                                        </p:attrNameLst>
                                      </p:cBhvr>
                                    </p:animMotion>
                                    <p:animEffect transition="in" filter="fade">
                                      <p:cBhvr>
                                        <p:cTn id="44" dur="10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Scale>
                                      <p:cBhvr>
                                        <p:cTn id="49" dur="1000" decel="50000" fill="hold">
                                          <p:stCondLst>
                                            <p:cond delay="0"/>
                                          </p:stCondLst>
                                        </p:cTn>
                                        <p:tgtEl>
                                          <p:spTgt spid="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3">
                                            <p:txEl>
                                              <p:pRg st="7" end="7"/>
                                            </p:txEl>
                                          </p:spTgt>
                                        </p:tgtEl>
                                        <p:attrNameLst>
                                          <p:attrName>ppt_x</p:attrName>
                                          <p:attrName>ppt_y</p:attrName>
                                        </p:attrNameLst>
                                      </p:cBhvr>
                                    </p:animMotion>
                                    <p:animEffect transition="in" filter="fade">
                                      <p:cBhvr>
                                        <p:cTn id="51" dur="10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Scale>
                                      <p:cBhvr>
                                        <p:cTn id="56" dur="1000" decel="50000" fill="hold">
                                          <p:stCondLst>
                                            <p:cond delay="0"/>
                                          </p:stCondLst>
                                        </p:cTn>
                                        <p:tgtEl>
                                          <p:spTgt spid="3">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3">
                                            <p:txEl>
                                              <p:pRg st="8" end="8"/>
                                            </p:txEl>
                                          </p:spTgt>
                                        </p:tgtEl>
                                        <p:attrNameLst>
                                          <p:attrName>ppt_x</p:attrName>
                                          <p:attrName>ppt_y</p:attrName>
                                        </p:attrNameLst>
                                      </p:cBhvr>
                                    </p:animMotion>
                                    <p:animEffect transition="in" filter="fade">
                                      <p:cBhvr>
                                        <p:cTn id="58"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Have We Tried to Help?</a:t>
            </a:r>
            <a:endParaRPr lang="en-US" dirty="0"/>
          </a:p>
        </p:txBody>
      </p:sp>
      <p:sp>
        <p:nvSpPr>
          <p:cNvPr id="3" name="Content Placeholder 2"/>
          <p:cNvSpPr>
            <a:spLocks noGrp="1"/>
          </p:cNvSpPr>
          <p:nvPr>
            <p:ph idx="1"/>
          </p:nvPr>
        </p:nvSpPr>
        <p:spPr/>
        <p:txBody>
          <a:bodyPr>
            <a:normAutofit fontScale="92500"/>
          </a:bodyPr>
          <a:lstStyle/>
          <a:p>
            <a:r>
              <a:rPr lang="en-US" dirty="0" smtClean="0"/>
              <a:t>Use vaginal lubricants.</a:t>
            </a:r>
          </a:p>
          <a:p>
            <a:r>
              <a:rPr lang="en-US" dirty="0" smtClean="0"/>
              <a:t>Use Viagra (and similar).</a:t>
            </a:r>
          </a:p>
          <a:p>
            <a:r>
              <a:rPr lang="en-US" dirty="0" smtClean="0"/>
              <a:t>“Use it or lose it.”</a:t>
            </a:r>
          </a:p>
          <a:p>
            <a:r>
              <a:rPr lang="en-US" dirty="0" smtClean="0"/>
              <a:t>Exercise.</a:t>
            </a:r>
          </a:p>
          <a:p>
            <a:r>
              <a:rPr lang="en-US" dirty="0" smtClean="0"/>
              <a:t>You’re only as old as you think—think positively!</a:t>
            </a:r>
            <a:endParaRPr lang="en-US" dirty="0"/>
          </a:p>
        </p:txBody>
      </p:sp>
    </p:spTree>
    <p:extLst>
      <p:ext uri="{BB962C8B-B14F-4D97-AF65-F5344CB8AC3E}">
        <p14:creationId xmlns:p14="http://schemas.microsoft.com/office/powerpoint/2010/main" val="332722603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They all endorse the sexuality and sexual functioning of youth.</a:t>
            </a:r>
          </a:p>
          <a:p>
            <a:r>
              <a:rPr lang="en-US" dirty="0" smtClean="0"/>
              <a:t>Medical science has positioned aging as a kind of disease as apposed to a normal stage of the lifecycle.</a:t>
            </a:r>
          </a:p>
          <a:p>
            <a:r>
              <a:rPr lang="en-US" dirty="0" smtClean="0"/>
              <a:t>We have been unable to effectively “sell” the solution.</a:t>
            </a:r>
            <a:endParaRPr lang="en-US" dirty="0"/>
          </a:p>
        </p:txBody>
      </p:sp>
    </p:spTree>
    <p:extLst>
      <p:ext uri="{BB962C8B-B14F-4D97-AF65-F5344CB8AC3E}">
        <p14:creationId xmlns:p14="http://schemas.microsoft.com/office/powerpoint/2010/main" val="138595126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Difficult Conversions:</a:t>
            </a:r>
            <a:br>
              <a:rPr lang="en-US" dirty="0" smtClean="0"/>
            </a:br>
            <a:r>
              <a:rPr lang="en-US" dirty="0" smtClean="0"/>
              <a:t>Loss</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Perhaps the most avoided of all psychotherapy topics (especially with regard to sex).</a:t>
            </a:r>
          </a:p>
          <a:p>
            <a:r>
              <a:rPr lang="en-US" dirty="0" smtClean="0"/>
              <a:t>Psychotherapists can be as uncomfortable with aging and death as their patients.</a:t>
            </a:r>
          </a:p>
          <a:p>
            <a:r>
              <a:rPr lang="en-US" dirty="0" smtClean="0"/>
              <a:t>Without this conversation, we encourage denial and non-acceptance.  The result is no forward movement.</a:t>
            </a:r>
            <a:endParaRPr lang="en-US" dirty="0"/>
          </a:p>
        </p:txBody>
      </p:sp>
    </p:spTree>
    <p:extLst>
      <p:ext uri="{BB962C8B-B14F-4D97-AF65-F5344CB8AC3E}">
        <p14:creationId xmlns:p14="http://schemas.microsoft.com/office/powerpoint/2010/main" val="135277745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830</TotalTime>
  <Words>787</Words>
  <Application>Microsoft Macintosh PowerPoint</Application>
  <PresentationFormat>On-screen Show (4:3)</PresentationFormat>
  <Paragraphs>83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Twilight</vt:lpstr>
      <vt:lpstr>Sexuality in Later Life: Navigating the Challenges of Changing Bodies</vt:lpstr>
      <vt:lpstr>Disclaimer and COI</vt:lpstr>
      <vt:lpstr>Agenda</vt:lpstr>
      <vt:lpstr>What Do We Really Know? </vt:lpstr>
      <vt:lpstr>Normal Bodily Changes Associated With Aging</vt:lpstr>
      <vt:lpstr>Normal Bodily Changes Associated With Aging</vt:lpstr>
      <vt:lpstr>How Have We Tried to Help?</vt:lpstr>
      <vt:lpstr>The Problem?</vt:lpstr>
      <vt:lpstr>The Difficult Conversions: Loss</vt:lpstr>
      <vt:lpstr>Death Terror and the Denial of Death</vt:lpstr>
      <vt:lpstr>The Result? </vt:lpstr>
      <vt:lpstr>The Truth?</vt:lpstr>
      <vt:lpstr>As Psychologists, How Do We Help Our Patients Navigate This? </vt:lpstr>
      <vt:lpstr>Two Terrible Names!</vt:lpstr>
      <vt:lpstr>Solutions/Challenges</vt:lpstr>
      <vt:lpstr>Conclusions</vt:lpstr>
      <vt:lpstr>Contact Information</vt:lpstr>
    </vt:vector>
  </TitlesOfParts>
  <Company>Morris Psychological Group, 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Sexuality in Later Life: Navigating the Challenges of Changing Bodies</dc:title>
  <dc:creator>Daniel Watter</dc:creator>
  <cp:lastModifiedBy>Daniel Watter</cp:lastModifiedBy>
  <cp:revision>31</cp:revision>
  <cp:lastPrinted>2018-09-11T16:02:58Z</cp:lastPrinted>
  <dcterms:created xsi:type="dcterms:W3CDTF">2018-09-07T14:35:01Z</dcterms:created>
  <dcterms:modified xsi:type="dcterms:W3CDTF">2018-09-11T18:21:14Z</dcterms:modified>
</cp:coreProperties>
</file>